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49AF2-E947-B90A-0D3F-A2EAA0A76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829A6A-879F-1040-E13E-6E24478CC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B5C0C6-70B4-D201-B29B-926A9337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BA062F-312F-2879-B71B-B1DF48ED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91A197-4A67-065F-FC66-9F184A20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37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5B25B-74DA-7318-2898-0D929D63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615B22-75B0-0091-7ADB-9064DBBD5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81B5E-F027-C4AD-3BA8-3D270902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A9E788-C28E-FA4E-496F-6B4266AA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AEEE62-9822-22FA-164F-2135BEB2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FA065DC-E5A8-E4DB-CE9B-8989D2A0E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C024D0-A081-9B3C-48CC-727057AD2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F1C1FF-38A4-F0FF-12C6-377F881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2B6F60-57B0-E23E-E3D9-79B4BC6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B6AD8-3877-AC46-91BF-FE63E587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1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6C6AF-A968-90AB-E42C-A07C1E19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6DC5D8-7246-AAE5-6CD1-AE079D172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6F902D-8661-F490-371D-CFE3E758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57A56-4B33-A1D4-297B-270937EC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A3E10F-769D-F747-D0E2-55771855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6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41FAE-E70A-8075-12B7-080FECE8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DE5C31-A9D8-C85E-9CD3-8D627DB9C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6753F-C8E8-3796-4F2F-D9307452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25C43A-A24B-9203-3FE4-3B2FE85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3A0AA-EAF1-4A30-0F42-F4A90F5A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65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F7A54-8DFC-0CE6-5B1E-CF608BCB1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E3603E-336D-C47D-071E-78DB36A9A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E08715-FDC3-D667-5F02-6A552D14A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F73694-22BC-9FAD-8E42-8BB98FCE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52412A-AA45-2656-44C0-9EA24C52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26199-2817-E496-2C9D-ACF5D353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7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DDEE8-6AD8-563E-59CB-D907C401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62BD2B-2623-C691-3B27-C615B942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6BF7DC-D962-5E88-09D8-CFD0908F1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F1A66D-783B-EE06-4307-EC0838ED9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1879E3D-351D-DE8E-E8A6-F454EAA92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0C7E6D-B04E-F897-56A0-3B611526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B23B3B2-03D7-0325-7CC7-960B6CEC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B5CEC9-4C72-5DBE-2863-50C4F7F8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D424B-0C06-E863-563F-9881BBBC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9AAA28-D296-6569-F71E-3D7CDAB1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A137C0-3E42-9F82-F3A6-894D26FD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F201FE-DEA5-24F0-5088-7B3A4A67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8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C5307F-F5A2-4434-704B-065A8CA12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9AC555-9EC1-C8BE-AE93-4C5BE1C6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A33058-0A53-6299-4C5A-4121419A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86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91814-6500-841F-9F71-64A2C850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AA3DE5-A3ED-F371-99FD-6A2F7D742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0B9116-43F6-D72C-58F2-5D61AB86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3FA13A-5526-B930-3F76-DCEDCFB9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5E8D80-79BD-2197-5D36-72213CDD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A9EA3C-2708-4E9E-8D8A-FEB0E3FF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6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D952D-B0A2-2846-6CB7-18FB05D4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EEACF1-3747-503C-CB3C-3160CA029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0F3E5C-DDBC-BE63-4BD5-A7792D49C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D6DD72-4EF1-08DF-42D4-51FAFE4F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79FD06-B758-A871-F1AB-5CB53DBC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666DC7-B812-04F4-7B4A-EB46F2DC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1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48D2DD-AC06-0D6D-83BA-F5D1896E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C64F34-2942-EAE7-EBF0-F748EAF1F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8EB29D-784E-592F-E2B9-1F32890BA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47939-0EA4-4E90-B2E3-5FC710388450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B4DDE5-A1B8-B9ED-11D0-8D6AD27D4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544ADF-EF80-8C14-6900-F9CB79C44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C84BF-A18F-4830-A087-3E3DF5C496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5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F8014F-A180-D61A-F761-CFB1AD77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5223"/>
            <a:ext cx="12192000" cy="64633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600" dirty="0"/>
              <a:t>„Sie stehen Woche für Woche freiwillig auf dem Spielfeld.“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CA173B-0D10-7D02-7050-D80EC927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40189"/>
            <a:ext cx="12192000" cy="584775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ptos" panose="020B0004020202020204" pitchFamily="34" charset="0"/>
              </a:rPr>
              <a:t>„Und erleben Dinge, die niemand erleben sollte.“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4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F8014F-A180-D61A-F761-CFB1AD77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6000"/>
            <a:ext cx="12192000" cy="1080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111111"/>
                </a:solidFill>
                <a:latin typeface="Aptos" panose="020B0004020202020204" pitchFamily="34" charset="0"/>
              </a:rPr>
              <a:t>„Der eigene Schiedsrichter wurde kritisiert - unter Druck gesetzt – und verließ weinend das Spielfeld.“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CA173B-0D10-7D02-7050-D80EC927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09623"/>
            <a:ext cx="1219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Ausgebildeter </a:t>
            </a:r>
            <a:r>
              <a:rPr lang="de-DE" sz="2800" dirty="0" err="1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KiHaSl</a:t>
            </a: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, Bezirksoberliga, weibliche E-Jugend</a:t>
            </a:r>
            <a:endParaRPr lang="de-DE" sz="2800" b="0" i="0" dirty="0">
              <a:solidFill>
                <a:schemeClr val="bg1">
                  <a:lumMod val="9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6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F8014F-A180-D61A-F761-CFB1AD77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6000"/>
            <a:ext cx="12192000" cy="1080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111111"/>
                </a:solidFill>
                <a:latin typeface="Aptos" panose="020B0004020202020204" pitchFamily="34" charset="0"/>
              </a:rPr>
              <a:t>„Mir wurde gesagt, ich könne kein Handballspiel pfeifen und kenne die Regeln nicht.“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CA173B-0D10-7D02-7050-D80EC927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09623"/>
            <a:ext cx="1219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Freiwillige Schiedsrichterin, Bezirksliga, gemischte E-Jugend</a:t>
            </a:r>
            <a:endParaRPr lang="de-DE" sz="2800" b="0" i="0" dirty="0">
              <a:solidFill>
                <a:schemeClr val="bg1">
                  <a:lumMod val="9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0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F8014F-A180-D61A-F761-CFB1AD77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6000"/>
            <a:ext cx="12192000" cy="1080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ptos" panose="020B0004020202020204" pitchFamily="34" charset="0"/>
              </a:rPr>
              <a:t>Der Trainer schrie mir nach: „Du hast sie doch nicht mehr alle“ und zeigte mir den Vogel.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2BC0EA-4525-7EAE-F659-2E82CE610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09623"/>
            <a:ext cx="1219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Aptos" panose="020B0004020202020204" pitchFamily="34" charset="0"/>
              </a:rPr>
              <a:t>Junger, aktiver Schiedsrichter</a:t>
            </a: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de-DE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Aptos" panose="020B0004020202020204" pitchFamily="34" charset="0"/>
              </a:rPr>
              <a:t>Bezirksoberligaspiel, weibliche C-Jugend</a:t>
            </a:r>
            <a:endParaRPr lang="de-DE" sz="2800" b="0" i="0" dirty="0">
              <a:solidFill>
                <a:schemeClr val="bg1">
                  <a:lumMod val="9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F8014F-A180-D61A-F761-CFB1AD77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6000"/>
            <a:ext cx="12192000" cy="1080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111111"/>
                </a:solidFill>
                <a:latin typeface="Aptos" panose="020B0004020202020204" pitchFamily="34" charset="0"/>
              </a:rPr>
              <a:t>„Die Trainerin kam aufs Spielfeld und schrie mich an. Der am Boden liegende, verletzte Spieler war ihr scheinbar völlig egal.“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CA173B-0D10-7D02-7050-D80EC927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09623"/>
            <a:ext cx="1219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2800" dirty="0" err="1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KiHaSl</a:t>
            </a: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, Bezirksliga, gemischte D-Jugend</a:t>
            </a:r>
            <a:endParaRPr lang="de-DE" sz="2800" b="0" i="0" dirty="0">
              <a:solidFill>
                <a:schemeClr val="bg1">
                  <a:lumMod val="9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156810C-7856-0BE6-931A-1DAAF2442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7612"/>
            <a:ext cx="12192000" cy="58477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111111"/>
                </a:solidFill>
                <a:latin typeface="Aptos" panose="020B0004020202020204" pitchFamily="34" charset="0"/>
              </a:rPr>
              <a:t>„Niemand ist eingeschritten, ich war allein!“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9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5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F8014F-A180-D61A-F761-CFB1AD77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6000"/>
            <a:ext cx="12192000" cy="10800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111111"/>
                </a:solidFill>
                <a:latin typeface="Aptos" panose="020B0004020202020204" pitchFamily="34" charset="0"/>
              </a:rPr>
              <a:t>„Ohne anzuklopfen kam der Trainer nach dem Spiel zu mir in die enge </a:t>
            </a:r>
            <a:r>
              <a:rPr lang="de-DE" altLang="de-DE" sz="3200" dirty="0" err="1">
                <a:solidFill>
                  <a:srgbClr val="111111"/>
                </a:solidFill>
                <a:latin typeface="Aptos" panose="020B0004020202020204" pitchFamily="34" charset="0"/>
              </a:rPr>
              <a:t>Schirikabine</a:t>
            </a:r>
            <a:r>
              <a:rPr lang="de-DE" altLang="de-DE" sz="3200" dirty="0">
                <a:solidFill>
                  <a:srgbClr val="111111"/>
                </a:solidFill>
                <a:latin typeface="Aptos" panose="020B0004020202020204" pitchFamily="34" charset="0"/>
              </a:rPr>
              <a:t> … um mich aggressiv zu beschimpfen.“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CA173B-0D10-7D02-7050-D80EC927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09623"/>
            <a:ext cx="1219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Jungschiedsrichterin, Bezirksoberliga, männliche C-Jugend</a:t>
            </a:r>
            <a:endParaRPr lang="de-DE" sz="2800" b="0" i="0" dirty="0">
              <a:solidFill>
                <a:schemeClr val="bg1">
                  <a:lumMod val="9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A391E17-BC8F-8F5D-BD91-1A144024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7612"/>
            <a:ext cx="12192000" cy="58477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3200" dirty="0">
                <a:solidFill>
                  <a:srgbClr val="111111"/>
                </a:solidFill>
                <a:latin typeface="Aptos" panose="020B0004020202020204" pitchFamily="34" charset="0"/>
              </a:rPr>
              <a:t>„Trotz mehrmaligem Bitten, ist er nicht rausgegangen!!“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7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5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AF8014F-A180-D61A-F761-CFB1AD771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064"/>
            <a:ext cx="12192000" cy="378565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4800" b="1" dirty="0"/>
              <a:t>„Respekt ist keine Option.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8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4800" b="1" dirty="0"/>
              <a:t>Er ist </a:t>
            </a:r>
            <a:r>
              <a:rPr lang="de-DE" altLang="de-DE" sz="4800" b="1"/>
              <a:t>unsere Verantwortung!“</a:t>
            </a:r>
            <a:endParaRPr lang="de-DE" altLang="de-DE" sz="48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48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4800" b="1" dirty="0"/>
              <a:t>Begleiten. Unterstützen. Schützen.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CA173B-0D10-7D02-7050-D80EC9275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09623"/>
            <a:ext cx="12192000" cy="52322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Für unsere jungen Schiedsrichterinnen und Schiedsrichter</a:t>
            </a:r>
          </a:p>
        </p:txBody>
      </p:sp>
    </p:spTree>
    <p:extLst>
      <p:ext uri="{BB962C8B-B14F-4D97-AF65-F5344CB8AC3E}">
        <p14:creationId xmlns:p14="http://schemas.microsoft.com/office/powerpoint/2010/main" val="188532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Breitbild</PresentationFormat>
  <Paragraphs>20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Segoe UI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 Six</dc:creator>
  <cp:lastModifiedBy>Stefan Six</cp:lastModifiedBy>
  <cp:revision>14</cp:revision>
  <dcterms:created xsi:type="dcterms:W3CDTF">2026-01-27T21:29:54Z</dcterms:created>
  <dcterms:modified xsi:type="dcterms:W3CDTF">2026-01-27T23:10:41Z</dcterms:modified>
</cp:coreProperties>
</file>