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0"/>
  </p:notesMasterIdLst>
  <p:sldIdLst>
    <p:sldId id="256" r:id="rId5"/>
    <p:sldId id="632" r:id="rId6"/>
    <p:sldId id="257" r:id="rId7"/>
    <p:sldId id="258" r:id="rId8"/>
    <p:sldId id="259" r:id="rId9"/>
    <p:sldId id="260" r:id="rId10"/>
    <p:sldId id="261" r:id="rId11"/>
    <p:sldId id="262" r:id="rId12"/>
    <p:sldId id="265" r:id="rId13"/>
    <p:sldId id="263" r:id="rId14"/>
    <p:sldId id="264" r:id="rId15"/>
    <p:sldId id="266" r:id="rId16"/>
    <p:sldId id="282" r:id="rId17"/>
    <p:sldId id="283" r:id="rId18"/>
    <p:sldId id="284" r:id="rId19"/>
    <p:sldId id="285" r:id="rId20"/>
    <p:sldId id="286" r:id="rId21"/>
    <p:sldId id="289" r:id="rId22"/>
    <p:sldId id="291" r:id="rId23"/>
    <p:sldId id="292" r:id="rId24"/>
    <p:sldId id="290" r:id="rId25"/>
    <p:sldId id="615" r:id="rId26"/>
    <p:sldId id="287" r:id="rId27"/>
    <p:sldId id="281" r:id="rId28"/>
    <p:sldId id="635" r:id="rId29"/>
    <p:sldId id="633" r:id="rId30"/>
    <p:sldId id="634" r:id="rId31"/>
    <p:sldId id="616" r:id="rId32"/>
    <p:sldId id="617" r:id="rId33"/>
    <p:sldId id="618" r:id="rId34"/>
    <p:sldId id="621" r:id="rId35"/>
    <p:sldId id="622" r:id="rId36"/>
    <p:sldId id="623" r:id="rId37"/>
    <p:sldId id="624" r:id="rId38"/>
    <p:sldId id="625" r:id="rId39"/>
    <p:sldId id="626" r:id="rId40"/>
    <p:sldId id="620" r:id="rId41"/>
    <p:sldId id="267" r:id="rId42"/>
    <p:sldId id="627" r:id="rId43"/>
    <p:sldId id="273" r:id="rId44"/>
    <p:sldId id="272" r:id="rId45"/>
    <p:sldId id="280" r:id="rId46"/>
    <p:sldId id="268" r:id="rId47"/>
    <p:sldId id="275" r:id="rId48"/>
    <p:sldId id="276" r:id="rId49"/>
    <p:sldId id="637" r:id="rId50"/>
    <p:sldId id="269" r:id="rId51"/>
    <p:sldId id="274" r:id="rId52"/>
    <p:sldId id="270" r:id="rId53"/>
    <p:sldId id="277" r:id="rId54"/>
    <p:sldId id="278" r:id="rId55"/>
    <p:sldId id="636" r:id="rId56"/>
    <p:sldId id="279" r:id="rId57"/>
    <p:sldId id="629" r:id="rId58"/>
    <p:sldId id="271" r:id="rId5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45ED85-09F7-40E9-ACA3-DE89BB8561FA}" type="datetimeFigureOut">
              <a:rPr lang="de-DE" smtClean="0"/>
              <a:t>23.06.2025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70C39-C79D-4DF3-A84E-7892BB1247EC}" type="slidenum">
              <a:rPr lang="de-DE" smtClean="0"/>
              <a:t>‹Nr.›</a:t>
            </a:fld>
            <a:endParaRPr lang="de-DE"/>
          </a:p>
        </p:txBody>
      </p:sp>
    </p:spTree>
    <p:extLst>
      <p:ext uri="{BB962C8B-B14F-4D97-AF65-F5344CB8AC3E}">
        <p14:creationId xmlns:p14="http://schemas.microsoft.com/office/powerpoint/2010/main" val="1533804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457200" indent="-457200">
              <a:lnSpc>
                <a:spcPct val="100000"/>
              </a:lnSpc>
              <a:buFont typeface="Arial" panose="020B0604020202020204" pitchFamily="34" charset="0"/>
              <a:buChar char="•"/>
            </a:pPr>
            <a:r>
              <a:rPr lang="de-DE" sz="1200" dirty="0"/>
              <a:t>Auf jeder Seite stehen zwei 1m breite Tore, die voneinander 5m entfernt sind</a:t>
            </a:r>
          </a:p>
          <a:p>
            <a:pPr marL="457200" indent="-457200">
              <a:lnSpc>
                <a:spcPct val="100000"/>
              </a:lnSpc>
              <a:buFont typeface="Arial" panose="020B0604020202020204" pitchFamily="34" charset="0"/>
              <a:buChar char="•"/>
            </a:pPr>
            <a:r>
              <a:rPr lang="de-DE" sz="1200" dirty="0"/>
              <a:t>Spiel 3gg3, mit ständigem Spielerwechsel</a:t>
            </a:r>
          </a:p>
          <a:p>
            <a:pPr marL="457200" indent="-457200">
              <a:lnSpc>
                <a:spcPct val="100000"/>
              </a:lnSpc>
              <a:buFont typeface="Arial" panose="020B0604020202020204" pitchFamily="34" charset="0"/>
              <a:buChar char="•"/>
            </a:pPr>
            <a:r>
              <a:rPr lang="de-DE" sz="1200" dirty="0"/>
              <a:t>6m-Linie vor den Toren, 1 fliegender TW, wodurch der jeweilige Angreifer immer Überzahl hat</a:t>
            </a:r>
          </a:p>
          <a:p>
            <a:pPr marL="457200" indent="-457200">
              <a:lnSpc>
                <a:spcPct val="100000"/>
              </a:lnSpc>
              <a:buFont typeface="Arial" panose="020B0604020202020204" pitchFamily="34" charset="0"/>
              <a:buChar char="•"/>
            </a:pPr>
            <a:r>
              <a:rPr lang="de-DE" sz="1200" dirty="0"/>
              <a:t>Daher: kein Prellen</a:t>
            </a:r>
          </a:p>
          <a:p>
            <a:pPr marL="457200" indent="-457200">
              <a:lnSpc>
                <a:spcPct val="100000"/>
              </a:lnSpc>
              <a:buFont typeface="Arial" panose="020B0604020202020204" pitchFamily="34" charset="0"/>
              <a:buChar char="•"/>
            </a:pPr>
            <a:r>
              <a:rPr lang="de-DE" sz="1200" dirty="0"/>
              <a:t>Tor ist erzielt, wenn der Ball nach mind. einmaligem Aufsetzen durch eines der Stangentore geht</a:t>
            </a:r>
          </a:p>
          <a:p>
            <a:r>
              <a:rPr lang="de-DE" dirty="0"/>
              <a:t>Sehr schnelles Spiel zur Förderung des kooperativen Spiels und zur Gestaltung des Übergangs zum Handball</a:t>
            </a:r>
          </a:p>
        </p:txBody>
      </p:sp>
      <p:sp>
        <p:nvSpPr>
          <p:cNvPr id="4" name="Foliennummernplatzhalter 3"/>
          <p:cNvSpPr>
            <a:spLocks noGrp="1"/>
          </p:cNvSpPr>
          <p:nvPr>
            <p:ph type="sldNum" sz="quarter" idx="5"/>
          </p:nvPr>
        </p:nvSpPr>
        <p:spPr/>
        <p:txBody>
          <a:bodyPr/>
          <a:lstStyle/>
          <a:p>
            <a:fld id="{F81944BB-51CA-42E7-B60A-F1857998F9E7}" type="slidenum">
              <a:rPr lang="de-DE" smtClean="0"/>
              <a:t>22</a:t>
            </a:fld>
            <a:endParaRPr lang="de-DE"/>
          </a:p>
        </p:txBody>
      </p:sp>
    </p:spTree>
    <p:extLst>
      <p:ext uri="{BB962C8B-B14F-4D97-AF65-F5344CB8AC3E}">
        <p14:creationId xmlns:p14="http://schemas.microsoft.com/office/powerpoint/2010/main" val="2972509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885142-ECD1-4E6F-93D9-227F78D4AE2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7CFF0AA-9794-617A-EA42-AB219EBAB8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699CF8F-FFB8-312C-0357-0B8AB5ACFC8F}"/>
              </a:ext>
            </a:extLst>
          </p:cNvPr>
          <p:cNvSpPr>
            <a:spLocks noGrp="1"/>
          </p:cNvSpPr>
          <p:nvPr>
            <p:ph type="dt" sz="half" idx="10"/>
          </p:nvPr>
        </p:nvSpPr>
        <p:spPr/>
        <p:txBody>
          <a:bodyPr/>
          <a:lstStyle/>
          <a:p>
            <a:fld id="{C6361B6B-2495-4061-B752-40C27FFE17FA}" type="datetime1">
              <a:rPr lang="de-DE" smtClean="0"/>
              <a:t>23.06.2025</a:t>
            </a:fld>
            <a:endParaRPr lang="de-DE"/>
          </a:p>
        </p:txBody>
      </p:sp>
      <p:sp>
        <p:nvSpPr>
          <p:cNvPr id="5" name="Fußzeilenplatzhalter 4">
            <a:extLst>
              <a:ext uri="{FF2B5EF4-FFF2-40B4-BE49-F238E27FC236}">
                <a16:creationId xmlns:a16="http://schemas.microsoft.com/office/drawing/2014/main" id="{4F47B10C-4A79-F393-D96C-7E42D873ABC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4A6B1D-F701-8740-ABE4-6C85B064856D}"/>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169800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9A60F5-88AB-8EAD-6B91-C5A66494940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86770D5-C3C1-CFD7-8BBB-D7494A3EFB9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94CBA8F-54D9-E801-01C8-52561EE8226D}"/>
              </a:ext>
            </a:extLst>
          </p:cNvPr>
          <p:cNvSpPr>
            <a:spLocks noGrp="1"/>
          </p:cNvSpPr>
          <p:nvPr>
            <p:ph type="dt" sz="half" idx="10"/>
          </p:nvPr>
        </p:nvSpPr>
        <p:spPr/>
        <p:txBody>
          <a:bodyPr/>
          <a:lstStyle/>
          <a:p>
            <a:fld id="{52838988-C626-48BA-AA23-B8485731BD1C}" type="datetime1">
              <a:rPr lang="de-DE" smtClean="0"/>
              <a:t>23.06.2025</a:t>
            </a:fld>
            <a:endParaRPr lang="de-DE"/>
          </a:p>
        </p:txBody>
      </p:sp>
      <p:sp>
        <p:nvSpPr>
          <p:cNvPr id="5" name="Fußzeilenplatzhalter 4">
            <a:extLst>
              <a:ext uri="{FF2B5EF4-FFF2-40B4-BE49-F238E27FC236}">
                <a16:creationId xmlns:a16="http://schemas.microsoft.com/office/drawing/2014/main" id="{6C5EBC29-8661-83A2-CF6E-E65156B912E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08DCBE4-EFA5-2906-07CF-D3AEAFFD9CCD}"/>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18625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6C02659-1206-1366-1EB4-6786C1C79BF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179429B-D0AC-A715-AD91-5B2419508C5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4120BF7-CC43-3C4A-BE09-C53433681738}"/>
              </a:ext>
            </a:extLst>
          </p:cNvPr>
          <p:cNvSpPr>
            <a:spLocks noGrp="1"/>
          </p:cNvSpPr>
          <p:nvPr>
            <p:ph type="dt" sz="half" idx="10"/>
          </p:nvPr>
        </p:nvSpPr>
        <p:spPr/>
        <p:txBody>
          <a:bodyPr/>
          <a:lstStyle/>
          <a:p>
            <a:fld id="{6A7DDCDF-765D-4247-9ED6-F9F6F1A6E38B}" type="datetime1">
              <a:rPr lang="de-DE" smtClean="0"/>
              <a:t>23.06.2025</a:t>
            </a:fld>
            <a:endParaRPr lang="de-DE"/>
          </a:p>
        </p:txBody>
      </p:sp>
      <p:sp>
        <p:nvSpPr>
          <p:cNvPr id="5" name="Fußzeilenplatzhalter 4">
            <a:extLst>
              <a:ext uri="{FF2B5EF4-FFF2-40B4-BE49-F238E27FC236}">
                <a16:creationId xmlns:a16="http://schemas.microsoft.com/office/drawing/2014/main" id="{15DD5C8D-5531-19B7-CEF8-22FAEF14E46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1BBFE88-FACC-5248-5E5A-4F794E2DA157}"/>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66678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E2E70F-B8A8-6246-00D1-EA2EC10170B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7DA7877-F6A5-B53A-0116-67652907458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E8EED47-CC71-9954-5D7A-541E71AD8EA6}"/>
              </a:ext>
            </a:extLst>
          </p:cNvPr>
          <p:cNvSpPr>
            <a:spLocks noGrp="1"/>
          </p:cNvSpPr>
          <p:nvPr>
            <p:ph type="dt" sz="half" idx="10"/>
          </p:nvPr>
        </p:nvSpPr>
        <p:spPr/>
        <p:txBody>
          <a:bodyPr/>
          <a:lstStyle/>
          <a:p>
            <a:fld id="{8A75CFD6-DE4B-4629-AB8E-A372B6DBB971}" type="datetime1">
              <a:rPr lang="de-DE" smtClean="0"/>
              <a:t>23.06.2025</a:t>
            </a:fld>
            <a:endParaRPr lang="de-DE"/>
          </a:p>
        </p:txBody>
      </p:sp>
      <p:sp>
        <p:nvSpPr>
          <p:cNvPr id="5" name="Fußzeilenplatzhalter 4">
            <a:extLst>
              <a:ext uri="{FF2B5EF4-FFF2-40B4-BE49-F238E27FC236}">
                <a16:creationId xmlns:a16="http://schemas.microsoft.com/office/drawing/2014/main" id="{E62C8BA9-56A7-930A-7531-E41B9EE4DE8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562C4AD-58F9-20E8-ADCD-5FE4DB016EF3}"/>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94680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B9002D-4194-AEC1-F3A5-B441A90A658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C2E3502-40AA-F80F-4E89-379243A02B9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281B5F8-E16F-0B94-5B61-084849DA23F4}"/>
              </a:ext>
            </a:extLst>
          </p:cNvPr>
          <p:cNvSpPr>
            <a:spLocks noGrp="1"/>
          </p:cNvSpPr>
          <p:nvPr>
            <p:ph type="dt" sz="half" idx="10"/>
          </p:nvPr>
        </p:nvSpPr>
        <p:spPr/>
        <p:txBody>
          <a:bodyPr/>
          <a:lstStyle/>
          <a:p>
            <a:fld id="{B80E7A08-24C3-452B-9D5F-D48FAA1F354D}" type="datetime1">
              <a:rPr lang="de-DE" smtClean="0"/>
              <a:t>23.06.2025</a:t>
            </a:fld>
            <a:endParaRPr lang="de-DE"/>
          </a:p>
        </p:txBody>
      </p:sp>
      <p:sp>
        <p:nvSpPr>
          <p:cNvPr id="5" name="Fußzeilenplatzhalter 4">
            <a:extLst>
              <a:ext uri="{FF2B5EF4-FFF2-40B4-BE49-F238E27FC236}">
                <a16:creationId xmlns:a16="http://schemas.microsoft.com/office/drawing/2014/main" id="{BB989CAF-8019-4E6D-7402-44DB2D0AA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84FACA-42D2-3F3A-CCD1-6C8CE2FC29DC}"/>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404797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10DAB-2B22-9E16-0830-D1FD45177AC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58FF04D-8314-40D7-EC88-4AC231D5751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C359981-20DD-78CB-4590-A1B3BDCA92D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B8CD5D7-4E9F-29C9-D1DC-4DEC01C65799}"/>
              </a:ext>
            </a:extLst>
          </p:cNvPr>
          <p:cNvSpPr>
            <a:spLocks noGrp="1"/>
          </p:cNvSpPr>
          <p:nvPr>
            <p:ph type="dt" sz="half" idx="10"/>
          </p:nvPr>
        </p:nvSpPr>
        <p:spPr/>
        <p:txBody>
          <a:bodyPr/>
          <a:lstStyle/>
          <a:p>
            <a:fld id="{45574945-D057-4C0A-88E6-FB7E45CA3C92}" type="datetime1">
              <a:rPr lang="de-DE" smtClean="0"/>
              <a:t>23.06.2025</a:t>
            </a:fld>
            <a:endParaRPr lang="de-DE"/>
          </a:p>
        </p:txBody>
      </p:sp>
      <p:sp>
        <p:nvSpPr>
          <p:cNvPr id="6" name="Fußzeilenplatzhalter 5">
            <a:extLst>
              <a:ext uri="{FF2B5EF4-FFF2-40B4-BE49-F238E27FC236}">
                <a16:creationId xmlns:a16="http://schemas.microsoft.com/office/drawing/2014/main" id="{8A354397-36FB-57AF-21A8-112C6700EC9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34634F3-3817-E137-3471-64010CCEBA7B}"/>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44855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8D4066-E25C-AA7C-1891-4CB8F0B000B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26552D1-58AB-9C90-055C-33DBF75545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74785F8-297B-2581-AFE0-2AE46974797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9318BF8-AA77-D0FD-821C-EA42B651A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3DD469B-E1D7-38BE-BA52-2A6EA4C1102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55C2136F-F15A-6BD5-ED58-8ADBED361F77}"/>
              </a:ext>
            </a:extLst>
          </p:cNvPr>
          <p:cNvSpPr>
            <a:spLocks noGrp="1"/>
          </p:cNvSpPr>
          <p:nvPr>
            <p:ph type="dt" sz="half" idx="10"/>
          </p:nvPr>
        </p:nvSpPr>
        <p:spPr/>
        <p:txBody>
          <a:bodyPr/>
          <a:lstStyle/>
          <a:p>
            <a:fld id="{3283E480-9CE8-4FD4-966C-032528716EFB}" type="datetime1">
              <a:rPr lang="de-DE" smtClean="0"/>
              <a:t>23.06.2025</a:t>
            </a:fld>
            <a:endParaRPr lang="de-DE"/>
          </a:p>
        </p:txBody>
      </p:sp>
      <p:sp>
        <p:nvSpPr>
          <p:cNvPr id="8" name="Fußzeilenplatzhalter 7">
            <a:extLst>
              <a:ext uri="{FF2B5EF4-FFF2-40B4-BE49-F238E27FC236}">
                <a16:creationId xmlns:a16="http://schemas.microsoft.com/office/drawing/2014/main" id="{F1610C77-5931-238C-D3E2-7CC920A7462C}"/>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23CEED0-33B7-4110-4EE0-2B22723DBDD8}"/>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6691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8EA1EB-4380-3F99-B14B-D1770F5D884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E6CF5CB-E687-D1CF-BB4F-D64346AD3DDA}"/>
              </a:ext>
            </a:extLst>
          </p:cNvPr>
          <p:cNvSpPr>
            <a:spLocks noGrp="1"/>
          </p:cNvSpPr>
          <p:nvPr>
            <p:ph type="dt" sz="half" idx="10"/>
          </p:nvPr>
        </p:nvSpPr>
        <p:spPr/>
        <p:txBody>
          <a:bodyPr/>
          <a:lstStyle/>
          <a:p>
            <a:fld id="{C21D112D-D024-4C63-8CD9-8EDE7B284976}" type="datetime1">
              <a:rPr lang="de-DE" smtClean="0"/>
              <a:t>23.06.2025</a:t>
            </a:fld>
            <a:endParaRPr lang="de-DE"/>
          </a:p>
        </p:txBody>
      </p:sp>
      <p:sp>
        <p:nvSpPr>
          <p:cNvPr id="4" name="Fußzeilenplatzhalter 3">
            <a:extLst>
              <a:ext uri="{FF2B5EF4-FFF2-40B4-BE49-F238E27FC236}">
                <a16:creationId xmlns:a16="http://schemas.microsoft.com/office/drawing/2014/main" id="{C48E9C25-F37D-194B-95EE-06EB5186893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590B4F6-7A40-ADE4-769D-D7108E8AB4D2}"/>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86976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182C381-AAA9-D31C-A591-E517184F5426}"/>
              </a:ext>
            </a:extLst>
          </p:cNvPr>
          <p:cNvSpPr>
            <a:spLocks noGrp="1"/>
          </p:cNvSpPr>
          <p:nvPr>
            <p:ph type="dt" sz="half" idx="10"/>
          </p:nvPr>
        </p:nvSpPr>
        <p:spPr/>
        <p:txBody>
          <a:bodyPr/>
          <a:lstStyle/>
          <a:p>
            <a:fld id="{B41792D7-AFC6-4931-A590-197E26212884}" type="datetime1">
              <a:rPr lang="de-DE" smtClean="0"/>
              <a:t>23.06.2025</a:t>
            </a:fld>
            <a:endParaRPr lang="de-DE"/>
          </a:p>
        </p:txBody>
      </p:sp>
      <p:sp>
        <p:nvSpPr>
          <p:cNvPr id="3" name="Fußzeilenplatzhalter 2">
            <a:extLst>
              <a:ext uri="{FF2B5EF4-FFF2-40B4-BE49-F238E27FC236}">
                <a16:creationId xmlns:a16="http://schemas.microsoft.com/office/drawing/2014/main" id="{795215C5-D13C-A428-E73D-F634EDC829C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2A17B3B-18CC-00EA-CE4D-CDA159E50964}"/>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345143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22A10C-CD70-4AD4-29AD-C1F2988D77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9B2652C-5331-033D-1110-A277E08204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F83C07B-BF12-9693-AB76-84470AF72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EDD84E-1DC1-E31E-CE11-D1551B2CD217}"/>
              </a:ext>
            </a:extLst>
          </p:cNvPr>
          <p:cNvSpPr>
            <a:spLocks noGrp="1"/>
          </p:cNvSpPr>
          <p:nvPr>
            <p:ph type="dt" sz="half" idx="10"/>
          </p:nvPr>
        </p:nvSpPr>
        <p:spPr/>
        <p:txBody>
          <a:bodyPr/>
          <a:lstStyle/>
          <a:p>
            <a:fld id="{42EA994E-CD31-4EB0-BA5C-96130206BC1E}" type="datetime1">
              <a:rPr lang="de-DE" smtClean="0"/>
              <a:t>23.06.2025</a:t>
            </a:fld>
            <a:endParaRPr lang="de-DE"/>
          </a:p>
        </p:txBody>
      </p:sp>
      <p:sp>
        <p:nvSpPr>
          <p:cNvPr id="6" name="Fußzeilenplatzhalter 5">
            <a:extLst>
              <a:ext uri="{FF2B5EF4-FFF2-40B4-BE49-F238E27FC236}">
                <a16:creationId xmlns:a16="http://schemas.microsoft.com/office/drawing/2014/main" id="{A74BAA76-FF14-CC43-17DD-EBFA8032156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0AE27DF-3D4D-26EF-E268-2BF97CFFB438}"/>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27743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AE936-E2A5-B122-C76D-5C1F83AB1D3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8A44883-BA15-FBEB-FB6E-0F43DEB31D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7FCD43E-2997-7B45-DD24-0572773D0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143D58A-2025-6380-0575-CC70862EA0ED}"/>
              </a:ext>
            </a:extLst>
          </p:cNvPr>
          <p:cNvSpPr>
            <a:spLocks noGrp="1"/>
          </p:cNvSpPr>
          <p:nvPr>
            <p:ph type="dt" sz="half" idx="10"/>
          </p:nvPr>
        </p:nvSpPr>
        <p:spPr/>
        <p:txBody>
          <a:bodyPr/>
          <a:lstStyle/>
          <a:p>
            <a:fld id="{D722869E-0625-4B7F-AA6D-D733BDF030A4}" type="datetime1">
              <a:rPr lang="de-DE" smtClean="0"/>
              <a:t>23.06.2025</a:t>
            </a:fld>
            <a:endParaRPr lang="de-DE"/>
          </a:p>
        </p:txBody>
      </p:sp>
      <p:sp>
        <p:nvSpPr>
          <p:cNvPr id="6" name="Fußzeilenplatzhalter 5">
            <a:extLst>
              <a:ext uri="{FF2B5EF4-FFF2-40B4-BE49-F238E27FC236}">
                <a16:creationId xmlns:a16="http://schemas.microsoft.com/office/drawing/2014/main" id="{58F16CD4-102A-9363-111E-EAA2BEFA0F1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8B8FCE6-26BE-7569-AE1F-2728BC3497D5}"/>
              </a:ext>
            </a:extLst>
          </p:cNvPr>
          <p:cNvSpPr>
            <a:spLocks noGrp="1"/>
          </p:cNvSpPr>
          <p:nvPr>
            <p:ph type="sldNum" sz="quarter" idx="12"/>
          </p:nvPr>
        </p:nvSpPr>
        <p:spPr/>
        <p:txBody>
          <a:bodyPr/>
          <a:lstStyle/>
          <a:p>
            <a:fld id="{B8379B24-C003-4717-95E6-BFE1C43833FA}" type="slidenum">
              <a:rPr lang="de-DE" smtClean="0"/>
              <a:t>‹Nr.›</a:t>
            </a:fld>
            <a:endParaRPr lang="de-DE"/>
          </a:p>
        </p:txBody>
      </p:sp>
    </p:spTree>
    <p:extLst>
      <p:ext uri="{BB962C8B-B14F-4D97-AF65-F5344CB8AC3E}">
        <p14:creationId xmlns:p14="http://schemas.microsoft.com/office/powerpoint/2010/main" val="217815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F434686-A783-9714-A109-5BDC030473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93C9B1-95F1-00E7-D960-518F0B6634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50B68F3-A313-400F-F646-631AEC0E49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8B40466-A55A-42ED-BC4D-1A0FE532507F}" type="datetime1">
              <a:rPr lang="de-DE" smtClean="0"/>
              <a:t>23.06.2025</a:t>
            </a:fld>
            <a:endParaRPr lang="de-DE"/>
          </a:p>
        </p:txBody>
      </p:sp>
      <p:sp>
        <p:nvSpPr>
          <p:cNvPr id="5" name="Fußzeilenplatzhalter 4">
            <a:extLst>
              <a:ext uri="{FF2B5EF4-FFF2-40B4-BE49-F238E27FC236}">
                <a16:creationId xmlns:a16="http://schemas.microsoft.com/office/drawing/2014/main" id="{6FB0DF04-2C76-CFFF-0EAB-E11A11BD7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A725FD16-54C9-16FB-90B9-2E1F94AA5D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8379B24-C003-4717-95E6-BFE1C43833FA}" type="slidenum">
              <a:rPr lang="de-DE" smtClean="0"/>
              <a:t>‹Nr.›</a:t>
            </a:fld>
            <a:endParaRPr lang="de-DE"/>
          </a:p>
        </p:txBody>
      </p:sp>
      <p:pic>
        <p:nvPicPr>
          <p:cNvPr id="8" name="Grafik 7" descr="Ein Bild, das Text, Schrift, Logo, Grafiken enthält.">
            <a:extLst>
              <a:ext uri="{FF2B5EF4-FFF2-40B4-BE49-F238E27FC236}">
                <a16:creationId xmlns:a16="http://schemas.microsoft.com/office/drawing/2014/main" id="{3B67ABDD-C217-C5AA-8B91-BAA32FD6411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3835" y="108165"/>
            <a:ext cx="3240414" cy="1145743"/>
          </a:xfrm>
          <a:prstGeom prst="rect">
            <a:avLst/>
          </a:prstGeom>
        </p:spPr>
      </p:pic>
    </p:spTree>
    <p:extLst>
      <p:ext uri="{BB962C8B-B14F-4D97-AF65-F5344CB8AC3E}">
        <p14:creationId xmlns:p14="http://schemas.microsoft.com/office/powerpoint/2010/main" val="3839693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handballbw.de/fileadmin/hbw/Dokumente/Spieltechnik/Kinderhandball/2025_BWHV_UEbungskatalog-E-Jugend_04.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8D52D-F313-5A0F-D981-C5416BC91E0C}"/>
              </a:ext>
            </a:extLst>
          </p:cNvPr>
          <p:cNvSpPr>
            <a:spLocks noGrp="1"/>
          </p:cNvSpPr>
          <p:nvPr>
            <p:ph type="ctrTitle"/>
          </p:nvPr>
        </p:nvSpPr>
        <p:spPr>
          <a:xfrm>
            <a:off x="1524000" y="1122362"/>
            <a:ext cx="9144000" cy="3370979"/>
          </a:xfrm>
        </p:spPr>
        <p:txBody>
          <a:bodyPr>
            <a:normAutofit/>
          </a:bodyPr>
          <a:lstStyle/>
          <a:p>
            <a:r>
              <a:rPr lang="de-DE" dirty="0">
                <a:latin typeface="Jost" pitchFamily="2" charset="0"/>
                <a:ea typeface="Jost" pitchFamily="2" charset="0"/>
              </a:rPr>
              <a:t>Staffelsitzung</a:t>
            </a:r>
            <a:br>
              <a:rPr lang="de-DE" dirty="0">
                <a:latin typeface="Jost" pitchFamily="2" charset="0"/>
                <a:ea typeface="Jost" pitchFamily="2" charset="0"/>
              </a:rPr>
            </a:br>
            <a:r>
              <a:rPr lang="de-DE" dirty="0">
                <a:latin typeface="Jost" pitchFamily="2" charset="0"/>
                <a:ea typeface="Jost" pitchFamily="2" charset="0"/>
              </a:rPr>
              <a:t>Bezirk Rhein-Neckar</a:t>
            </a:r>
            <a:br>
              <a:rPr lang="de-DE" dirty="0">
                <a:latin typeface="Jost" pitchFamily="2" charset="0"/>
                <a:ea typeface="Jost" pitchFamily="2" charset="0"/>
              </a:rPr>
            </a:br>
            <a:r>
              <a:rPr lang="de-DE" dirty="0">
                <a:latin typeface="Jost" pitchFamily="2" charset="0"/>
                <a:ea typeface="Jost" pitchFamily="2" charset="0"/>
              </a:rPr>
              <a:t>20.06.2025</a:t>
            </a:r>
          </a:p>
        </p:txBody>
      </p:sp>
    </p:spTree>
    <p:extLst>
      <p:ext uri="{BB962C8B-B14F-4D97-AF65-F5344CB8AC3E}">
        <p14:creationId xmlns:p14="http://schemas.microsoft.com/office/powerpoint/2010/main" val="1113191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D1215-7124-0785-1206-F5E3193C6A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5FACFB4-5857-B3E0-D63C-EC5CCA5D962C}"/>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Ausblick Qualis</a:t>
            </a:r>
          </a:p>
        </p:txBody>
      </p:sp>
      <p:sp>
        <p:nvSpPr>
          <p:cNvPr id="3" name="Inhaltsplatzhalter 2">
            <a:extLst>
              <a:ext uri="{FF2B5EF4-FFF2-40B4-BE49-F238E27FC236}">
                <a16:creationId xmlns:a16="http://schemas.microsoft.com/office/drawing/2014/main" id="{B2CB86CD-21FC-0A99-A809-B5B0D8BC0C35}"/>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Besprecht die Meldungen vorab mit euren Teams und klärt, ob bei einer OL-Meldung die Bereitschaft zum Fahren besteht.</a:t>
            </a:r>
          </a:p>
          <a:p>
            <a:r>
              <a:rPr lang="de-DE" dirty="0">
                <a:latin typeface="Jost" pitchFamily="2" charset="0"/>
                <a:ea typeface="Jost" pitchFamily="2" charset="0"/>
              </a:rPr>
              <a:t>Lest die </a:t>
            </a:r>
            <a:r>
              <a:rPr lang="de-DE" dirty="0" err="1">
                <a:latin typeface="Jost" pitchFamily="2" charset="0"/>
                <a:ea typeface="Jost" pitchFamily="2" charset="0"/>
              </a:rPr>
              <a:t>Dfbs</a:t>
            </a:r>
            <a:r>
              <a:rPr lang="de-DE" dirty="0">
                <a:latin typeface="Jost" pitchFamily="2" charset="0"/>
                <a:ea typeface="Jost" pitchFamily="2" charset="0"/>
              </a:rPr>
              <a:t>!!!</a:t>
            </a:r>
          </a:p>
          <a:p>
            <a:r>
              <a:rPr lang="de-DE" dirty="0">
                <a:latin typeface="Jost" pitchFamily="2" charset="0"/>
                <a:ea typeface="Jost" pitchFamily="2" charset="0"/>
              </a:rPr>
              <a:t>Fragen können gerne gestellt werden – am liebsten gesammelt über Abteilungs- oder Jugendleiter. Aber auch Trainer dürfen sich gerne bei mir melden.</a:t>
            </a:r>
          </a:p>
          <a:p>
            <a:r>
              <a:rPr lang="de-DE" dirty="0">
                <a:latin typeface="Jost" pitchFamily="2" charset="0"/>
                <a:ea typeface="Jost" pitchFamily="2" charset="0"/>
              </a:rPr>
              <a:t>Anfragen (Shitstorms) der Eltern können gerne bei euch bearbeitet werden.</a:t>
            </a:r>
          </a:p>
          <a:p>
            <a:r>
              <a:rPr lang="de-DE" dirty="0">
                <a:latin typeface="Jost" pitchFamily="2" charset="0"/>
                <a:ea typeface="Jost" pitchFamily="2" charset="0"/>
              </a:rPr>
              <a:t>Meldet Hallen zur Ausrichtung!</a:t>
            </a:r>
          </a:p>
        </p:txBody>
      </p:sp>
      <p:sp>
        <p:nvSpPr>
          <p:cNvPr id="4" name="Foliennummernplatzhalter 3">
            <a:extLst>
              <a:ext uri="{FF2B5EF4-FFF2-40B4-BE49-F238E27FC236}">
                <a16:creationId xmlns:a16="http://schemas.microsoft.com/office/drawing/2014/main" id="{120C4AEA-7AE1-D2D4-5CB1-4FA4C2CA38C4}"/>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10</a:t>
            </a:fld>
            <a:endParaRPr lang="de-DE" dirty="0">
              <a:latin typeface="Jost" pitchFamily="2" charset="0"/>
              <a:ea typeface="Jost" pitchFamily="2" charset="0"/>
            </a:endParaRPr>
          </a:p>
        </p:txBody>
      </p:sp>
    </p:spTree>
    <p:extLst>
      <p:ext uri="{BB962C8B-B14F-4D97-AF65-F5344CB8AC3E}">
        <p14:creationId xmlns:p14="http://schemas.microsoft.com/office/powerpoint/2010/main" val="1532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004DC-544A-3D15-4D7F-01A1CACE3B6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1D33F94-62EC-C479-86DA-8D116809D84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Qualis</a:t>
            </a:r>
          </a:p>
        </p:txBody>
      </p:sp>
      <p:sp>
        <p:nvSpPr>
          <p:cNvPr id="3" name="Inhaltsplatzhalter 2">
            <a:extLst>
              <a:ext uri="{FF2B5EF4-FFF2-40B4-BE49-F238E27FC236}">
                <a16:creationId xmlns:a16="http://schemas.microsoft.com/office/drawing/2014/main" id="{6DC3C9A4-9E0D-EC98-0985-505F5A2B0975}"/>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Die gute Nachricht:</a:t>
            </a:r>
          </a:p>
          <a:p>
            <a:endParaRPr lang="de-DE" dirty="0">
              <a:latin typeface="Jost" pitchFamily="2" charset="0"/>
              <a:ea typeface="Jost" pitchFamily="2" charset="0"/>
            </a:endParaRPr>
          </a:p>
          <a:p>
            <a:pPr marL="0" indent="0" algn="ctr">
              <a:buNone/>
            </a:pPr>
            <a:r>
              <a:rPr lang="de-DE" dirty="0">
                <a:solidFill>
                  <a:srgbClr val="0070C0"/>
                </a:solidFill>
                <a:latin typeface="Jost" pitchFamily="2" charset="0"/>
                <a:ea typeface="Jost" pitchFamily="2" charset="0"/>
              </a:rPr>
              <a:t>Der Bezirk übernimmt für die </a:t>
            </a:r>
            <a:r>
              <a:rPr lang="de-DE" dirty="0" err="1">
                <a:solidFill>
                  <a:srgbClr val="0070C0"/>
                </a:solidFill>
                <a:latin typeface="Jost" pitchFamily="2" charset="0"/>
                <a:ea typeface="Jost" pitchFamily="2" charset="0"/>
              </a:rPr>
              <a:t>Bezirksqualifkationen</a:t>
            </a:r>
            <a:r>
              <a:rPr lang="de-DE" dirty="0">
                <a:solidFill>
                  <a:srgbClr val="0070C0"/>
                </a:solidFill>
                <a:latin typeface="Jost" pitchFamily="2" charset="0"/>
                <a:ea typeface="Jost" pitchFamily="2" charset="0"/>
              </a:rPr>
              <a:t> die gesamten Schiedsrichter-Kosten.</a:t>
            </a:r>
          </a:p>
          <a:p>
            <a:pPr marL="0" indent="0" algn="ctr">
              <a:buNone/>
            </a:pPr>
            <a:r>
              <a:rPr lang="de-DE" b="1" u="sng" dirty="0">
                <a:solidFill>
                  <a:srgbClr val="0070C0"/>
                </a:solidFill>
                <a:latin typeface="Jost" pitchFamily="2" charset="0"/>
                <a:ea typeface="Jost" pitchFamily="2" charset="0"/>
              </a:rPr>
              <a:t>10.339,80 €</a:t>
            </a:r>
          </a:p>
          <a:p>
            <a:endParaRPr lang="de-DE" dirty="0">
              <a:latin typeface="Jost" pitchFamily="2" charset="0"/>
              <a:ea typeface="Jost" pitchFamily="2" charset="0"/>
            </a:endParaRPr>
          </a:p>
          <a:p>
            <a:endParaRPr lang="de-DE" dirty="0">
              <a:latin typeface="Jost" pitchFamily="2" charset="0"/>
              <a:ea typeface="Jost" pitchFamily="2" charset="0"/>
            </a:endParaRPr>
          </a:p>
          <a:p>
            <a:r>
              <a:rPr lang="de-DE" sz="2000" dirty="0">
                <a:latin typeface="Jost" pitchFamily="2" charset="0"/>
                <a:ea typeface="Jost" pitchFamily="2" charset="0"/>
              </a:rPr>
              <a:t>Die SR-Kosten der </a:t>
            </a:r>
            <a:r>
              <a:rPr lang="de-DE" sz="2000" dirty="0" err="1">
                <a:latin typeface="Jost" pitchFamily="2" charset="0"/>
                <a:ea typeface="Jost" pitchFamily="2" charset="0"/>
              </a:rPr>
              <a:t>Verbandsqualis</a:t>
            </a:r>
            <a:r>
              <a:rPr lang="de-DE" sz="2000" dirty="0">
                <a:latin typeface="Jost" pitchFamily="2" charset="0"/>
                <a:ea typeface="Jost" pitchFamily="2" charset="0"/>
              </a:rPr>
              <a:t> werden noch durch den BWHV umgelegt.</a:t>
            </a:r>
          </a:p>
        </p:txBody>
      </p:sp>
      <p:sp>
        <p:nvSpPr>
          <p:cNvPr id="4" name="Foliennummernplatzhalter 3">
            <a:extLst>
              <a:ext uri="{FF2B5EF4-FFF2-40B4-BE49-F238E27FC236}">
                <a16:creationId xmlns:a16="http://schemas.microsoft.com/office/drawing/2014/main" id="{EF49395A-056B-2DC9-C90D-BD164863115A}"/>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11</a:t>
            </a:fld>
            <a:endParaRPr lang="de-DE" dirty="0">
              <a:latin typeface="Jost" pitchFamily="2" charset="0"/>
              <a:ea typeface="Jost" pitchFamily="2" charset="0"/>
            </a:endParaRPr>
          </a:p>
        </p:txBody>
      </p:sp>
    </p:spTree>
    <p:extLst>
      <p:ext uri="{BB962C8B-B14F-4D97-AF65-F5344CB8AC3E}">
        <p14:creationId xmlns:p14="http://schemas.microsoft.com/office/powerpoint/2010/main" val="283477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415C7-4B59-D659-86FF-27B66CA1406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6904169-6A59-AFFE-5B34-A2D253D019E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Minis bis D-Jugend</a:t>
            </a:r>
          </a:p>
        </p:txBody>
      </p:sp>
      <p:sp>
        <p:nvSpPr>
          <p:cNvPr id="3" name="Inhaltsplatzhalter 2">
            <a:extLst>
              <a:ext uri="{FF2B5EF4-FFF2-40B4-BE49-F238E27FC236}">
                <a16:creationId xmlns:a16="http://schemas.microsoft.com/office/drawing/2014/main" id="{8C7C764E-5DC2-C131-67F6-9FFEBE33CBB7}"/>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Allgemein</a:t>
            </a:r>
          </a:p>
          <a:p>
            <a:endParaRPr lang="de-DE" dirty="0">
              <a:latin typeface="Jost" pitchFamily="2" charset="0"/>
              <a:ea typeface="Jost" pitchFamily="2" charset="0"/>
            </a:endParaRPr>
          </a:p>
          <a:p>
            <a:pPr lvl="1"/>
            <a:r>
              <a:rPr lang="de-DE" dirty="0">
                <a:latin typeface="Jost" pitchFamily="2" charset="0"/>
                <a:ea typeface="Jost" pitchFamily="2" charset="0"/>
              </a:rPr>
              <a:t>Es gibt eigene </a:t>
            </a:r>
            <a:r>
              <a:rPr lang="de-DE" dirty="0" err="1">
                <a:latin typeface="Jost" pitchFamily="2" charset="0"/>
                <a:ea typeface="Jost" pitchFamily="2" charset="0"/>
              </a:rPr>
              <a:t>Dfbs</a:t>
            </a:r>
            <a:r>
              <a:rPr lang="de-DE" dirty="0">
                <a:latin typeface="Jost" pitchFamily="2" charset="0"/>
                <a:ea typeface="Jost" pitchFamily="2" charset="0"/>
              </a:rPr>
              <a:t> des Bezirks (D-Jugend waren in den Quali-</a:t>
            </a:r>
            <a:r>
              <a:rPr lang="de-DE" dirty="0" err="1">
                <a:latin typeface="Jost" pitchFamily="2" charset="0"/>
                <a:ea typeface="Jost" pitchFamily="2" charset="0"/>
              </a:rPr>
              <a:t>Dfbs</a:t>
            </a:r>
            <a:r>
              <a:rPr lang="de-DE" dirty="0">
                <a:latin typeface="Jost" pitchFamily="2" charset="0"/>
                <a:ea typeface="Jost" pitchFamily="2" charset="0"/>
              </a:rPr>
              <a:t> und für die E+F--Jugend kommen sie noch)</a:t>
            </a:r>
          </a:p>
          <a:p>
            <a:pPr lvl="1"/>
            <a:endParaRPr lang="de-DE" dirty="0">
              <a:latin typeface="Jost" pitchFamily="2" charset="0"/>
              <a:ea typeface="Jost" pitchFamily="2" charset="0"/>
            </a:endParaRPr>
          </a:p>
          <a:p>
            <a:pPr lvl="1"/>
            <a:r>
              <a:rPr lang="de-DE" dirty="0">
                <a:latin typeface="Jost" pitchFamily="2" charset="0"/>
                <a:ea typeface="Jost" pitchFamily="2" charset="0"/>
              </a:rPr>
              <a:t>Die </a:t>
            </a:r>
            <a:r>
              <a:rPr lang="de-DE" dirty="0" err="1">
                <a:latin typeface="Jost" pitchFamily="2" charset="0"/>
                <a:ea typeface="Jost" pitchFamily="2" charset="0"/>
              </a:rPr>
              <a:t>Dfbs</a:t>
            </a:r>
            <a:r>
              <a:rPr lang="de-DE" dirty="0">
                <a:latin typeface="Jost" pitchFamily="2" charset="0"/>
                <a:ea typeface="Jost" pitchFamily="2" charset="0"/>
              </a:rPr>
              <a:t> des BWHV enthalten eine Übergangsfirst, in denen wir im Bezirk abweichend regeln können</a:t>
            </a:r>
          </a:p>
          <a:p>
            <a:pPr lvl="2"/>
            <a:r>
              <a:rPr lang="de-DE" dirty="0">
                <a:latin typeface="Jost" pitchFamily="2" charset="0"/>
                <a:ea typeface="Jost" pitchFamily="2" charset="0"/>
              </a:rPr>
              <a:t>Sie gelten mit ihren Erläuterungen additiv</a:t>
            </a:r>
          </a:p>
          <a:p>
            <a:pPr lvl="2"/>
            <a:r>
              <a:rPr lang="de-DE" dirty="0">
                <a:latin typeface="Jost" pitchFamily="2" charset="0"/>
                <a:ea typeface="Jost" pitchFamily="2" charset="0"/>
              </a:rPr>
              <a:t>Es kann aber Unterschiede zum Bezirk geben – dann gilt Bezirk</a:t>
            </a:r>
          </a:p>
          <a:p>
            <a:pPr marL="914400" lvl="2" indent="0">
              <a:buNone/>
            </a:pP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30478E35-9263-A638-50C4-1251AE7EA85A}"/>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12</a:t>
            </a:fld>
            <a:endParaRPr lang="de-DE" dirty="0">
              <a:latin typeface="Jost" pitchFamily="2" charset="0"/>
              <a:ea typeface="Jost" pitchFamily="2" charset="0"/>
            </a:endParaRPr>
          </a:p>
        </p:txBody>
      </p:sp>
    </p:spTree>
    <p:extLst>
      <p:ext uri="{BB962C8B-B14F-4D97-AF65-F5344CB8AC3E}">
        <p14:creationId xmlns:p14="http://schemas.microsoft.com/office/powerpoint/2010/main" val="1382140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2213C-9FBA-3C43-9D05-897379FB7FF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50FFAC2-8D63-5086-52A8-4F78EF83DE1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D-Jugend</a:t>
            </a:r>
          </a:p>
        </p:txBody>
      </p:sp>
      <p:sp>
        <p:nvSpPr>
          <p:cNvPr id="3" name="Inhaltsplatzhalter 2">
            <a:extLst>
              <a:ext uri="{FF2B5EF4-FFF2-40B4-BE49-F238E27FC236}">
                <a16:creationId xmlns:a16="http://schemas.microsoft.com/office/drawing/2014/main" id="{9648FE70-4B9B-DD0E-C16F-92B478A8FF41}"/>
              </a:ext>
            </a:extLst>
          </p:cNvPr>
          <p:cNvSpPr>
            <a:spLocks noGrp="1"/>
          </p:cNvSpPr>
          <p:nvPr>
            <p:ph idx="1"/>
          </p:nvPr>
        </p:nvSpPr>
        <p:spPr>
          <a:xfrm>
            <a:off x="838200" y="1474839"/>
            <a:ext cx="10515600" cy="5018036"/>
          </a:xfrm>
        </p:spPr>
        <p:txBody>
          <a:bodyPr>
            <a:normAutofit fontScale="92500" lnSpcReduction="10000"/>
          </a:bodyPr>
          <a:lstStyle/>
          <a:p>
            <a:r>
              <a:rPr lang="de-DE" dirty="0">
                <a:latin typeface="Jost" pitchFamily="2" charset="0"/>
                <a:ea typeface="Jost" pitchFamily="2" charset="0"/>
              </a:rPr>
              <a:t>Erlaubte Abwehr-Varianten:</a:t>
            </a:r>
          </a:p>
          <a:p>
            <a:pPr lvl="1"/>
            <a:endParaRPr lang="de-DE" dirty="0">
              <a:latin typeface="Jost" pitchFamily="2" charset="0"/>
              <a:ea typeface="Jost" pitchFamily="2" charset="0"/>
            </a:endParaRPr>
          </a:p>
          <a:p>
            <a:pPr lvl="1"/>
            <a:r>
              <a:rPr lang="de-DE" dirty="0">
                <a:latin typeface="Jost" pitchFamily="2" charset="0"/>
                <a:ea typeface="Jost" pitchFamily="2" charset="0"/>
              </a:rPr>
              <a:t>Manndeckung (aller Spieler)</a:t>
            </a:r>
          </a:p>
          <a:p>
            <a:pPr lvl="1"/>
            <a:r>
              <a:rPr lang="de-DE" dirty="0">
                <a:latin typeface="Jost" pitchFamily="2" charset="0"/>
                <a:ea typeface="Jost" pitchFamily="2" charset="0"/>
              </a:rPr>
              <a:t>Sinkende Manndeckung (auf </a:t>
            </a:r>
            <a:r>
              <a:rPr lang="de-DE" dirty="0" err="1">
                <a:latin typeface="Jost" pitchFamily="2" charset="0"/>
                <a:ea typeface="Jost" pitchFamily="2" charset="0"/>
              </a:rPr>
              <a:t>Ballhöhe</a:t>
            </a:r>
            <a:r>
              <a:rPr lang="de-DE" dirty="0">
                <a:latin typeface="Jost" pitchFamily="2" charset="0"/>
                <a:ea typeface="Jost" pitchFamily="2" charset="0"/>
              </a:rPr>
              <a:t>)</a:t>
            </a:r>
          </a:p>
          <a:p>
            <a:pPr lvl="1"/>
            <a:r>
              <a:rPr lang="de-DE" dirty="0">
                <a:latin typeface="Jost" pitchFamily="2" charset="0"/>
                <a:ea typeface="Jost" pitchFamily="2" charset="0"/>
              </a:rPr>
              <a:t>1:5</a:t>
            </a:r>
          </a:p>
          <a:p>
            <a:pPr lvl="2"/>
            <a:endParaRPr lang="de-DE" dirty="0">
              <a:latin typeface="Jost" pitchFamily="2" charset="0"/>
              <a:ea typeface="Jost" pitchFamily="2" charset="0"/>
            </a:endParaRPr>
          </a:p>
          <a:p>
            <a:pPr lvl="2"/>
            <a:r>
              <a:rPr lang="de-DE" b="1" dirty="0">
                <a:solidFill>
                  <a:srgbClr val="FF0000"/>
                </a:solidFill>
                <a:latin typeface="Jost" pitchFamily="2" charset="0"/>
                <a:ea typeface="Jost" pitchFamily="2" charset="0"/>
              </a:rPr>
              <a:t>Grundprinzip: </a:t>
            </a:r>
            <a:r>
              <a:rPr lang="de-DE" dirty="0">
                <a:latin typeface="Jost" pitchFamily="2" charset="0"/>
                <a:ea typeface="Jost" pitchFamily="2" charset="0"/>
              </a:rPr>
              <a:t>die Abwehr MUSS den Ball jagen – d.h. der Ballhalter MUSS aktiv angegriffen werden – </a:t>
            </a:r>
            <a:r>
              <a:rPr lang="de-DE" u="sng" dirty="0">
                <a:latin typeface="Jost" pitchFamily="2" charset="0"/>
                <a:ea typeface="Jost" pitchFamily="2" charset="0"/>
              </a:rPr>
              <a:t>spätestens</a:t>
            </a:r>
            <a:r>
              <a:rPr lang="de-DE" dirty="0">
                <a:latin typeface="Jost" pitchFamily="2" charset="0"/>
                <a:ea typeface="Jost" pitchFamily="2" charset="0"/>
              </a:rPr>
              <a:t> wenn der Ball über die </a:t>
            </a:r>
            <a:r>
              <a:rPr lang="de-DE" u="sng" dirty="0">
                <a:latin typeface="Jost" pitchFamily="2" charset="0"/>
                <a:ea typeface="Jost" pitchFamily="2" charset="0"/>
              </a:rPr>
              <a:t>Mittellinie</a:t>
            </a:r>
            <a:r>
              <a:rPr lang="de-DE" dirty="0">
                <a:latin typeface="Jost" pitchFamily="2" charset="0"/>
                <a:ea typeface="Jost" pitchFamily="2" charset="0"/>
              </a:rPr>
              <a:t> kommt</a:t>
            </a:r>
          </a:p>
          <a:p>
            <a:pPr lvl="3"/>
            <a:r>
              <a:rPr lang="de-DE" dirty="0">
                <a:latin typeface="Jost" pitchFamily="2" charset="0"/>
                <a:ea typeface="Jost" pitchFamily="2" charset="0"/>
              </a:rPr>
              <a:t>Es ist NICHT erlaubt, auf 10 Meter zu warten – nach dem Pass über die Mittellinie MUSS der Ballhalter angegriffen werden</a:t>
            </a:r>
          </a:p>
          <a:p>
            <a:pPr lvl="3"/>
            <a:r>
              <a:rPr lang="de-DE" dirty="0">
                <a:latin typeface="Jost" pitchFamily="2" charset="0"/>
                <a:ea typeface="Jost" pitchFamily="2" charset="0"/>
              </a:rPr>
              <a:t>Somit ist passives Spiel eigentlich nicht möglich</a:t>
            </a:r>
          </a:p>
          <a:p>
            <a:pPr lvl="3"/>
            <a:endParaRPr lang="de-DE" dirty="0">
              <a:latin typeface="Jost" pitchFamily="2" charset="0"/>
              <a:ea typeface="Jost" pitchFamily="2" charset="0"/>
            </a:endParaRPr>
          </a:p>
          <a:p>
            <a:pPr lvl="2"/>
            <a:r>
              <a:rPr lang="de-DE" dirty="0">
                <a:latin typeface="Jost" pitchFamily="2" charset="0"/>
                <a:ea typeface="Jost" pitchFamily="2" charset="0"/>
              </a:rPr>
              <a:t>Fehlverhalten wird vom SR mit 7-Meter sanktioniert (nach Vorwarnzeichen)</a:t>
            </a:r>
          </a:p>
          <a:p>
            <a:pPr marL="914400" lvl="2" indent="0">
              <a:buNone/>
            </a:pPr>
            <a:endParaRPr lang="de-DE" dirty="0">
              <a:latin typeface="Jost" pitchFamily="2" charset="0"/>
              <a:ea typeface="Jost" pitchFamily="2" charset="0"/>
            </a:endParaRPr>
          </a:p>
          <a:p>
            <a:pPr marL="228600" lvl="2">
              <a:spcBef>
                <a:spcPts val="1000"/>
              </a:spcBef>
            </a:pPr>
            <a:r>
              <a:rPr lang="de-DE" dirty="0">
                <a:solidFill>
                  <a:srgbClr val="00B050"/>
                </a:solidFill>
                <a:latin typeface="Jost" pitchFamily="2" charset="0"/>
                <a:ea typeface="Jost" pitchFamily="2" charset="0"/>
              </a:rPr>
              <a:t>auch die SR wussten von der neuen Regel und deren Optionen nichts – </a:t>
            </a:r>
            <a:r>
              <a:rPr lang="de-DE" dirty="0">
                <a:solidFill>
                  <a:schemeClr val="accent6">
                    <a:lumMod val="75000"/>
                  </a:schemeClr>
                </a:solidFill>
                <a:latin typeface="Jost" pitchFamily="2" charset="0"/>
                <a:ea typeface="Jost" pitchFamily="2" charset="0"/>
              </a:rPr>
              <a:t>auch hier werden wir uns bemühen, das </a:t>
            </a:r>
            <a:r>
              <a:rPr lang="de-DE" dirty="0" err="1">
                <a:solidFill>
                  <a:schemeClr val="accent6">
                    <a:lumMod val="75000"/>
                  </a:schemeClr>
                </a:solidFill>
                <a:latin typeface="Jost" pitchFamily="2" charset="0"/>
                <a:ea typeface="Jost" pitchFamily="2" charset="0"/>
              </a:rPr>
              <a:t>nachzuschulen</a:t>
            </a:r>
            <a:endParaRPr lang="de-DE" dirty="0">
              <a:solidFill>
                <a:schemeClr val="accent6">
                  <a:lumMod val="75000"/>
                </a:schemeClr>
              </a:solidFill>
              <a:latin typeface="Jost" pitchFamily="2" charset="0"/>
              <a:ea typeface="Jost" pitchFamily="2" charset="0"/>
            </a:endParaRP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0A981C79-8566-A131-FA30-9BC10AAEF0E5}"/>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13</a:t>
            </a:fld>
            <a:endParaRPr lang="de-DE" dirty="0">
              <a:latin typeface="Jost" pitchFamily="2" charset="0"/>
              <a:ea typeface="Jost" pitchFamily="2" charset="0"/>
            </a:endParaRPr>
          </a:p>
        </p:txBody>
      </p:sp>
    </p:spTree>
    <p:extLst>
      <p:ext uri="{BB962C8B-B14F-4D97-AF65-F5344CB8AC3E}">
        <p14:creationId xmlns:p14="http://schemas.microsoft.com/office/powerpoint/2010/main" val="3349087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931DE-B4D8-223C-E4B5-5A8B8EC29B7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B06D3BA-9045-D69B-168A-DF899FBE31C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D-Jugend</a:t>
            </a:r>
          </a:p>
        </p:txBody>
      </p:sp>
      <p:sp>
        <p:nvSpPr>
          <p:cNvPr id="3" name="Inhaltsplatzhalter 2">
            <a:extLst>
              <a:ext uri="{FF2B5EF4-FFF2-40B4-BE49-F238E27FC236}">
                <a16:creationId xmlns:a16="http://schemas.microsoft.com/office/drawing/2014/main" id="{9E035B8A-7246-0102-282B-97533D5284E5}"/>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Torwart:</a:t>
            </a:r>
          </a:p>
          <a:p>
            <a:pPr lvl="1"/>
            <a:r>
              <a:rPr lang="de-DE" dirty="0">
                <a:latin typeface="Jost" pitchFamily="2" charset="0"/>
                <a:ea typeface="Jost" pitchFamily="2" charset="0"/>
              </a:rPr>
              <a:t>aktives Mitspielen außerhalb des Torraums ist nicht erlaubt – maximal Abpraller sichern – aber keine langen Pässe abfangen (gibt 7-Meter)</a:t>
            </a:r>
          </a:p>
          <a:p>
            <a:pPr lvl="1"/>
            <a:endParaRPr lang="de-DE" dirty="0">
              <a:latin typeface="Jost" pitchFamily="2" charset="0"/>
              <a:ea typeface="Jost" pitchFamily="2" charset="0"/>
            </a:endParaRPr>
          </a:p>
          <a:p>
            <a:r>
              <a:rPr lang="de-DE" dirty="0">
                <a:latin typeface="Jost" pitchFamily="2" charset="0"/>
                <a:ea typeface="Jost" pitchFamily="2" charset="0"/>
              </a:rPr>
              <a:t>Strafen:</a:t>
            </a:r>
          </a:p>
          <a:p>
            <a:pPr lvl="1"/>
            <a:r>
              <a:rPr lang="de-DE" dirty="0">
                <a:latin typeface="Jost" pitchFamily="2" charset="0"/>
                <a:ea typeface="Jost" pitchFamily="2" charset="0"/>
              </a:rPr>
              <a:t>persönliche Strafen für Spieler auf dem Feld – Zeitstrafen gegen Offizielle oder Auswechselspieler geben 7-Meter</a:t>
            </a:r>
          </a:p>
          <a:p>
            <a:pPr lvl="1"/>
            <a:endParaRPr lang="de-DE" dirty="0">
              <a:latin typeface="Jost" pitchFamily="2" charset="0"/>
              <a:ea typeface="Jost" pitchFamily="2" charset="0"/>
            </a:endParaRPr>
          </a:p>
          <a:p>
            <a:r>
              <a:rPr lang="de-DE" dirty="0">
                <a:latin typeface="Jost" pitchFamily="2" charset="0"/>
                <a:ea typeface="Jost" pitchFamily="2" charset="0"/>
              </a:rPr>
              <a:t>Passives Spiel:</a:t>
            </a:r>
          </a:p>
          <a:p>
            <a:pPr lvl="1"/>
            <a:r>
              <a:rPr lang="de-DE" dirty="0">
                <a:latin typeface="Jost" pitchFamily="2" charset="0"/>
                <a:ea typeface="Jost" pitchFamily="2" charset="0"/>
              </a:rPr>
              <a:t>eigentlich bei korrekter Abwehr nicht möglich, es sei denn die angreifende Mannschaft spielt nach hinten</a:t>
            </a:r>
          </a:p>
          <a:p>
            <a:pPr lvl="1"/>
            <a:endParaRPr lang="de-DE" dirty="0">
              <a:latin typeface="Jost" pitchFamily="2" charset="0"/>
              <a:ea typeface="Jost" pitchFamily="2" charset="0"/>
            </a:endParaRPr>
          </a:p>
          <a:p>
            <a:pPr marL="457200" lvl="1" indent="0">
              <a:buNone/>
            </a:pPr>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6092658F-28E5-B305-61ED-74A23BD8B8E7}"/>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14</a:t>
            </a:fld>
            <a:endParaRPr lang="de-DE" dirty="0">
              <a:latin typeface="Jost" pitchFamily="2" charset="0"/>
              <a:ea typeface="Jost" pitchFamily="2" charset="0"/>
            </a:endParaRPr>
          </a:p>
        </p:txBody>
      </p:sp>
    </p:spTree>
    <p:extLst>
      <p:ext uri="{BB962C8B-B14F-4D97-AF65-F5344CB8AC3E}">
        <p14:creationId xmlns:p14="http://schemas.microsoft.com/office/powerpoint/2010/main" val="667929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03DF2-0A48-CF8A-D8A2-2210ED53F97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0B1C14F-17DB-E36D-76B3-5A758BBA3809}"/>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C1F4622F-C69B-8D07-B256-7BDEE5410E46}"/>
              </a:ext>
            </a:extLst>
          </p:cNvPr>
          <p:cNvSpPr>
            <a:spLocks noGrp="1"/>
          </p:cNvSpPr>
          <p:nvPr>
            <p:ph idx="1"/>
          </p:nvPr>
        </p:nvSpPr>
        <p:spPr>
          <a:xfrm>
            <a:off x="838200" y="1474839"/>
            <a:ext cx="10515600" cy="5018036"/>
          </a:xfrm>
        </p:spPr>
        <p:txBody>
          <a:bodyPr>
            <a:normAutofit fontScale="92500" lnSpcReduction="20000"/>
          </a:bodyPr>
          <a:lstStyle/>
          <a:p>
            <a:r>
              <a:rPr lang="de-DE" dirty="0">
                <a:latin typeface="Jost" pitchFamily="2" charset="0"/>
                <a:ea typeface="Jost" pitchFamily="2" charset="0"/>
              </a:rPr>
              <a:t>Allgemeines:</a:t>
            </a:r>
          </a:p>
          <a:p>
            <a:endParaRPr lang="de-DE" dirty="0">
              <a:latin typeface="Jost" pitchFamily="2" charset="0"/>
              <a:ea typeface="Jost" pitchFamily="2" charset="0"/>
            </a:endParaRPr>
          </a:p>
          <a:p>
            <a:pPr lvl="1"/>
            <a:r>
              <a:rPr lang="de-DE" dirty="0">
                <a:latin typeface="Jost" pitchFamily="2" charset="0"/>
                <a:ea typeface="Jost" pitchFamily="2" charset="0"/>
              </a:rPr>
              <a:t>Ballgröße 0</a:t>
            </a:r>
          </a:p>
          <a:p>
            <a:pPr lvl="1"/>
            <a:r>
              <a:rPr lang="de-DE" dirty="0">
                <a:latin typeface="Jost" pitchFamily="2" charset="0"/>
                <a:ea typeface="Jost" pitchFamily="2" charset="0"/>
              </a:rPr>
              <a:t>Tore abgehängt auf 1,60m</a:t>
            </a:r>
          </a:p>
          <a:p>
            <a:pPr lvl="1"/>
            <a:endParaRPr lang="de-DE" dirty="0">
              <a:latin typeface="Jost" pitchFamily="2" charset="0"/>
              <a:ea typeface="Jost" pitchFamily="2" charset="0"/>
            </a:endParaRPr>
          </a:p>
          <a:p>
            <a:pPr lvl="1"/>
            <a:r>
              <a:rPr lang="de-DE" dirty="0">
                <a:latin typeface="Jost" pitchFamily="2" charset="0"/>
                <a:ea typeface="Jost" pitchFamily="2" charset="0"/>
              </a:rPr>
              <a:t>Wertung Handball: Tore mal Torschützen (max. Multiplikator 7 fällt weg!)</a:t>
            </a:r>
          </a:p>
          <a:p>
            <a:pPr lvl="1"/>
            <a:r>
              <a:rPr lang="de-DE" dirty="0">
                <a:latin typeface="Jost" pitchFamily="2" charset="0"/>
                <a:ea typeface="Jost" pitchFamily="2" charset="0"/>
              </a:rPr>
              <a:t>Wertung Koordination: es werden die besten 7 Ergebnisse gewertet (die Kinder erfahren NICHT, wer in die Wertung kommt)</a:t>
            </a:r>
          </a:p>
          <a:p>
            <a:pPr lvl="1"/>
            <a:r>
              <a:rPr lang="de-DE" dirty="0">
                <a:latin typeface="Jost" pitchFamily="2" charset="0"/>
                <a:ea typeface="Jost" pitchFamily="2" charset="0"/>
              </a:rPr>
              <a:t>Wertung </a:t>
            </a:r>
            <a:r>
              <a:rPr lang="de-DE" dirty="0" err="1">
                <a:latin typeface="Jost" pitchFamily="2" charset="0"/>
                <a:ea typeface="Jost" pitchFamily="2" charset="0"/>
              </a:rPr>
              <a:t>FuNino</a:t>
            </a:r>
            <a:r>
              <a:rPr lang="de-DE" dirty="0">
                <a:latin typeface="Jost" pitchFamily="2" charset="0"/>
                <a:ea typeface="Jost" pitchFamily="2" charset="0"/>
              </a:rPr>
              <a:t> (in der ABR): Tore</a:t>
            </a:r>
          </a:p>
          <a:p>
            <a:pPr lvl="1"/>
            <a:endParaRPr lang="de-DE" dirty="0">
              <a:solidFill>
                <a:srgbClr val="FF0000"/>
              </a:solidFill>
              <a:latin typeface="Jost" pitchFamily="2" charset="0"/>
              <a:ea typeface="Jost" pitchFamily="2" charset="0"/>
            </a:endParaRPr>
          </a:p>
          <a:p>
            <a:pPr lvl="1"/>
            <a:r>
              <a:rPr lang="de-DE" dirty="0">
                <a:latin typeface="Jost" pitchFamily="2" charset="0"/>
                <a:ea typeface="Jost" pitchFamily="2" charset="0"/>
              </a:rPr>
              <a:t>Ergebnismeldung: Die Meldung erfolgt nicht mit Toren sondern mit Punkten (Bsp. Sieg 2:0)</a:t>
            </a:r>
          </a:p>
          <a:p>
            <a:pPr lvl="1"/>
            <a:endParaRPr lang="de-DE" dirty="0">
              <a:latin typeface="Jost" pitchFamily="2" charset="0"/>
              <a:ea typeface="Jost" pitchFamily="2" charset="0"/>
            </a:endParaRPr>
          </a:p>
          <a:p>
            <a:pPr lvl="1"/>
            <a:r>
              <a:rPr lang="de-DE" dirty="0">
                <a:latin typeface="Jost" pitchFamily="2" charset="0"/>
                <a:ea typeface="Jost" pitchFamily="2" charset="0"/>
              </a:rPr>
              <a:t>Festspielen: Innerhalb des Staffelspielbetrieb gilt das Festspielen gem. §55 DHB </a:t>
            </a:r>
            <a:r>
              <a:rPr lang="de-DE" dirty="0" err="1">
                <a:latin typeface="Jost" pitchFamily="2" charset="0"/>
                <a:ea typeface="Jost" pitchFamily="2" charset="0"/>
              </a:rPr>
              <a:t>SpO</a:t>
            </a:r>
            <a:r>
              <a:rPr lang="de-DE" dirty="0">
                <a:latin typeface="Jost" pitchFamily="2" charset="0"/>
                <a:ea typeface="Jost" pitchFamily="2" charset="0"/>
              </a:rPr>
              <a:t> – zwischen ABR und Staffel kann sinnvoll (!) gewechselt werden</a:t>
            </a:r>
          </a:p>
          <a:p>
            <a:pPr lvl="2"/>
            <a:r>
              <a:rPr lang="de-DE" dirty="0">
                <a:solidFill>
                  <a:schemeClr val="accent6">
                    <a:lumMod val="75000"/>
                  </a:schemeClr>
                </a:solidFill>
                <a:latin typeface="Jost" pitchFamily="2" charset="0"/>
                <a:ea typeface="Jost" pitchFamily="2" charset="0"/>
              </a:rPr>
              <a:t>Mittels Abstimmung von der Mehrheit beschlossen</a:t>
            </a:r>
          </a:p>
        </p:txBody>
      </p:sp>
      <p:sp>
        <p:nvSpPr>
          <p:cNvPr id="4" name="Foliennummernplatzhalter 3">
            <a:extLst>
              <a:ext uri="{FF2B5EF4-FFF2-40B4-BE49-F238E27FC236}">
                <a16:creationId xmlns:a16="http://schemas.microsoft.com/office/drawing/2014/main" id="{97F436BE-A1C7-13DB-05B7-5E6E689925C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15</a:t>
            </a:fld>
            <a:endParaRPr lang="de-DE" dirty="0">
              <a:latin typeface="Jost" pitchFamily="2" charset="0"/>
              <a:ea typeface="Jost" pitchFamily="2" charset="0"/>
            </a:endParaRPr>
          </a:p>
        </p:txBody>
      </p:sp>
    </p:spTree>
    <p:extLst>
      <p:ext uri="{BB962C8B-B14F-4D97-AF65-F5344CB8AC3E}">
        <p14:creationId xmlns:p14="http://schemas.microsoft.com/office/powerpoint/2010/main" val="3958118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5E983-3C00-B58C-D077-B7A4DB34C39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4CB507C-8DDC-E00E-CC37-252AE1DF105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992AA4C6-6CB5-9CAB-389C-D7B6F854B36D}"/>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Erlaubte Abwehr-Varianten:</a:t>
            </a:r>
          </a:p>
          <a:p>
            <a:pPr lvl="1"/>
            <a:endParaRPr lang="de-DE" dirty="0">
              <a:latin typeface="Jost" pitchFamily="2" charset="0"/>
              <a:ea typeface="Jost" pitchFamily="2" charset="0"/>
            </a:endParaRPr>
          </a:p>
          <a:p>
            <a:pPr lvl="1"/>
            <a:r>
              <a:rPr lang="de-DE" dirty="0">
                <a:latin typeface="Jost" pitchFamily="2" charset="0"/>
                <a:ea typeface="Jost" pitchFamily="2" charset="0"/>
              </a:rPr>
              <a:t>Manndeckung mindestens in der eigenen Hälfte</a:t>
            </a:r>
          </a:p>
          <a:p>
            <a:endParaRPr lang="de-DE" dirty="0">
              <a:latin typeface="Jost" pitchFamily="2" charset="0"/>
              <a:ea typeface="Jost" pitchFamily="2" charset="0"/>
            </a:endParaRPr>
          </a:p>
          <a:p>
            <a:r>
              <a:rPr lang="de-DE" dirty="0">
                <a:latin typeface="Jost" pitchFamily="2" charset="0"/>
                <a:ea typeface="Jost" pitchFamily="2" charset="0"/>
              </a:rPr>
              <a:t>Abwurf statt Anspiel – auch in der 2. HZ im 6 </a:t>
            </a:r>
            <a:r>
              <a:rPr lang="de-DE" dirty="0" err="1">
                <a:latin typeface="Jost" pitchFamily="2" charset="0"/>
                <a:ea typeface="Jost" pitchFamily="2" charset="0"/>
              </a:rPr>
              <a:t>gg</a:t>
            </a:r>
            <a:r>
              <a:rPr lang="de-DE" dirty="0">
                <a:latin typeface="Jost" pitchFamily="2" charset="0"/>
                <a:ea typeface="Jost" pitchFamily="2" charset="0"/>
              </a:rPr>
              <a:t> 6</a:t>
            </a:r>
          </a:p>
          <a:p>
            <a:endParaRPr lang="de-DE" dirty="0">
              <a:latin typeface="Jost" pitchFamily="2" charset="0"/>
              <a:ea typeface="Jost" pitchFamily="2" charset="0"/>
            </a:endParaRPr>
          </a:p>
          <a:p>
            <a:r>
              <a:rPr lang="de-DE" dirty="0">
                <a:latin typeface="Jost" pitchFamily="2" charset="0"/>
                <a:ea typeface="Jost" pitchFamily="2" charset="0"/>
              </a:rPr>
              <a:t>Torwart</a:t>
            </a:r>
          </a:p>
          <a:p>
            <a:pPr lvl="1"/>
            <a:r>
              <a:rPr lang="de-DE" dirty="0">
                <a:latin typeface="Jost" pitchFamily="2" charset="0"/>
                <a:ea typeface="Jost" pitchFamily="2" charset="0"/>
              </a:rPr>
              <a:t>aktives Mitspielen außerhalb des Torraums ist nicht erlaubt – maximal Abpraller sichern – aber keine langen Pässe abfangen (gibt Penalty)</a:t>
            </a:r>
          </a:p>
          <a:p>
            <a:endParaRPr lang="de-DE" dirty="0">
              <a:latin typeface="Jost" pitchFamily="2" charset="0"/>
              <a:ea typeface="Jost" pitchFamily="2" charset="0"/>
            </a:endParaRP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0925929D-E987-095E-718B-1CB4D0B01122}"/>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16</a:t>
            </a:fld>
            <a:endParaRPr lang="de-DE" dirty="0">
              <a:latin typeface="Jost" pitchFamily="2" charset="0"/>
              <a:ea typeface="Jost" pitchFamily="2" charset="0"/>
            </a:endParaRPr>
          </a:p>
        </p:txBody>
      </p:sp>
    </p:spTree>
    <p:extLst>
      <p:ext uri="{BB962C8B-B14F-4D97-AF65-F5344CB8AC3E}">
        <p14:creationId xmlns:p14="http://schemas.microsoft.com/office/powerpoint/2010/main" val="263176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6AFE1-E498-D46C-3829-BDC7905BB12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B28B22A-9F5E-8815-A746-C19281DA316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8F5DBFE6-B5E2-3266-3DB6-3FA9FE55E2EA}"/>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Strafen:</a:t>
            </a:r>
          </a:p>
          <a:p>
            <a:pPr lvl="1"/>
            <a:r>
              <a:rPr lang="de-DE" dirty="0">
                <a:latin typeface="Jost" pitchFamily="2" charset="0"/>
                <a:ea typeface="Jost" pitchFamily="2" charset="0"/>
              </a:rPr>
              <a:t>persönliche Strafen für Spieler – Zeitstrafen gegen Offizielle geben Penalty</a:t>
            </a:r>
          </a:p>
          <a:p>
            <a:pPr lvl="1"/>
            <a:endParaRPr lang="de-DE" dirty="0">
              <a:latin typeface="Jost" pitchFamily="2" charset="0"/>
              <a:ea typeface="Jost" pitchFamily="2" charset="0"/>
            </a:endParaRPr>
          </a:p>
          <a:p>
            <a:r>
              <a:rPr lang="de-DE" dirty="0">
                <a:latin typeface="Jost" pitchFamily="2" charset="0"/>
                <a:ea typeface="Jost" pitchFamily="2" charset="0"/>
              </a:rPr>
              <a:t>Penalty</a:t>
            </a:r>
          </a:p>
          <a:p>
            <a:pPr lvl="1"/>
            <a:r>
              <a:rPr lang="de-DE" dirty="0">
                <a:latin typeface="Jost" pitchFamily="2" charset="0"/>
                <a:ea typeface="Jost" pitchFamily="2" charset="0"/>
              </a:rPr>
              <a:t>Anlauf OHNE Prellen (ca. 9 Meter – 3 Schritte!) und Schlagwurf</a:t>
            </a:r>
          </a:p>
          <a:p>
            <a:pPr lvl="1"/>
            <a:endParaRPr lang="de-DE" dirty="0">
              <a:latin typeface="Jost" pitchFamily="2" charset="0"/>
              <a:ea typeface="Jost" pitchFamily="2" charset="0"/>
            </a:endParaRPr>
          </a:p>
          <a:p>
            <a:r>
              <a:rPr lang="de-DE" dirty="0">
                <a:latin typeface="Jost" pitchFamily="2" charset="0"/>
                <a:ea typeface="Jost" pitchFamily="2" charset="0"/>
              </a:rPr>
              <a:t>Prellen</a:t>
            </a:r>
          </a:p>
          <a:p>
            <a:pPr lvl="1"/>
            <a:r>
              <a:rPr lang="de-DE" dirty="0">
                <a:latin typeface="Jost" pitchFamily="2" charset="0"/>
                <a:ea typeface="Jost" pitchFamily="2" charset="0"/>
              </a:rPr>
              <a:t>Keine Einschränkung bis einschließlich Runde 26/27</a:t>
            </a:r>
          </a:p>
          <a:p>
            <a:pPr lvl="1"/>
            <a:r>
              <a:rPr lang="de-DE" dirty="0">
                <a:latin typeface="Jost" pitchFamily="2" charset="0"/>
                <a:ea typeface="Jost" pitchFamily="2" charset="0"/>
              </a:rPr>
              <a:t>Ab Runde 27/28: maximal 3 mal Prellen</a:t>
            </a:r>
          </a:p>
        </p:txBody>
      </p:sp>
      <p:sp>
        <p:nvSpPr>
          <p:cNvPr id="4" name="Foliennummernplatzhalter 3">
            <a:extLst>
              <a:ext uri="{FF2B5EF4-FFF2-40B4-BE49-F238E27FC236}">
                <a16:creationId xmlns:a16="http://schemas.microsoft.com/office/drawing/2014/main" id="{80C724EA-0B37-B417-FCF0-1543304E921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17</a:t>
            </a:fld>
            <a:endParaRPr lang="de-DE" dirty="0">
              <a:latin typeface="Jost" pitchFamily="2" charset="0"/>
              <a:ea typeface="Jost" pitchFamily="2" charset="0"/>
            </a:endParaRPr>
          </a:p>
        </p:txBody>
      </p:sp>
    </p:spTree>
    <p:extLst>
      <p:ext uri="{BB962C8B-B14F-4D97-AF65-F5344CB8AC3E}">
        <p14:creationId xmlns:p14="http://schemas.microsoft.com/office/powerpoint/2010/main" val="648021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D67BD-EB3C-5EAF-CCAA-48665C70429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77AC112-E34C-6406-537C-8C43997C8886}"/>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ABR</a:t>
            </a:r>
          </a:p>
        </p:txBody>
      </p:sp>
      <p:sp>
        <p:nvSpPr>
          <p:cNvPr id="3" name="Inhaltsplatzhalter 2">
            <a:extLst>
              <a:ext uri="{FF2B5EF4-FFF2-40B4-BE49-F238E27FC236}">
                <a16:creationId xmlns:a16="http://schemas.microsoft.com/office/drawing/2014/main" id="{812224D5-5C0B-13BC-08D4-7C0D50149BB3}"/>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Ablauf Hinrunde (4+1, Koordination, </a:t>
            </a:r>
            <a:r>
              <a:rPr lang="de-DE" dirty="0" err="1">
                <a:latin typeface="Jost" pitchFamily="2" charset="0"/>
                <a:ea typeface="Jost" pitchFamily="2" charset="0"/>
              </a:rPr>
              <a:t>FuNino</a:t>
            </a:r>
            <a:r>
              <a:rPr lang="de-DE" dirty="0">
                <a:latin typeface="Jost" pitchFamily="2" charset="0"/>
                <a:ea typeface="Jost" pitchFamily="2" charset="0"/>
              </a:rPr>
              <a:t>)</a:t>
            </a:r>
          </a:p>
          <a:p>
            <a:pPr lvl="1"/>
            <a:r>
              <a:rPr lang="de-DE" dirty="0">
                <a:latin typeface="Jost" pitchFamily="2" charset="0"/>
                <a:ea typeface="Jost" pitchFamily="2" charset="0"/>
              </a:rPr>
              <a:t>Es werden immer 6 Mannschaften an einem Spieltag teilnehmen</a:t>
            </a:r>
          </a:p>
          <a:p>
            <a:pPr lvl="1"/>
            <a:r>
              <a:rPr lang="de-DE" dirty="0">
                <a:latin typeface="Jost" pitchFamily="2" charset="0"/>
                <a:ea typeface="Jost" pitchFamily="2" charset="0"/>
              </a:rPr>
              <a:t>An einem Spieltag trägt eine Mannschaft alle 3 Spielformen gegen den gleichen Gegner aus</a:t>
            </a:r>
          </a:p>
          <a:p>
            <a:pPr lvl="1"/>
            <a:r>
              <a:rPr lang="de-DE" dirty="0">
                <a:latin typeface="Jost" pitchFamily="2" charset="0"/>
                <a:ea typeface="Jost" pitchFamily="2" charset="0"/>
              </a:rPr>
              <a:t>Es werden mindestens 2 Spieltage in der Hinrunde für jeden stattfinden</a:t>
            </a:r>
          </a:p>
          <a:p>
            <a:pPr lvl="1"/>
            <a:endParaRPr lang="de-DE" dirty="0">
              <a:latin typeface="Jost" pitchFamily="2" charset="0"/>
              <a:ea typeface="Jost" pitchFamily="2" charset="0"/>
            </a:endParaRPr>
          </a:p>
          <a:p>
            <a:r>
              <a:rPr lang="de-DE" dirty="0">
                <a:latin typeface="Jost" pitchFamily="2" charset="0"/>
                <a:ea typeface="Jost" pitchFamily="2" charset="0"/>
              </a:rPr>
              <a:t>Ablauf Rückrunde (6+1 mit 1. HZ 3 </a:t>
            </a:r>
            <a:r>
              <a:rPr lang="de-DE" dirty="0" err="1">
                <a:latin typeface="Jost" pitchFamily="2" charset="0"/>
                <a:ea typeface="Jost" pitchFamily="2" charset="0"/>
              </a:rPr>
              <a:t>gg</a:t>
            </a:r>
            <a:r>
              <a:rPr lang="de-DE" dirty="0">
                <a:latin typeface="Jost" pitchFamily="2" charset="0"/>
                <a:ea typeface="Jost" pitchFamily="2" charset="0"/>
              </a:rPr>
              <a:t> 3, Koordination)</a:t>
            </a:r>
          </a:p>
          <a:p>
            <a:pPr lvl="1"/>
            <a:r>
              <a:rPr lang="de-DE" dirty="0">
                <a:latin typeface="Jost" pitchFamily="2" charset="0"/>
                <a:ea typeface="Jost" pitchFamily="2" charset="0"/>
              </a:rPr>
              <a:t>Jede Mannschaft hat 2 Spiele über das ganze Feld über die verkürzte Spielzeit von 2 x 13 Minuten</a:t>
            </a:r>
          </a:p>
          <a:p>
            <a:pPr lvl="1"/>
            <a:r>
              <a:rPr lang="de-DE" dirty="0">
                <a:latin typeface="Jost" pitchFamily="2" charset="0"/>
                <a:ea typeface="Jost" pitchFamily="2" charset="0"/>
              </a:rPr>
              <a:t>Die Koordination wird einmalig ausgeführt (alle gleichzeitig) und dann gegen die entsprechenden Teams der Handballspiele gewertet</a:t>
            </a:r>
          </a:p>
        </p:txBody>
      </p:sp>
      <p:sp>
        <p:nvSpPr>
          <p:cNvPr id="4" name="Foliennummernplatzhalter 3">
            <a:extLst>
              <a:ext uri="{FF2B5EF4-FFF2-40B4-BE49-F238E27FC236}">
                <a16:creationId xmlns:a16="http://schemas.microsoft.com/office/drawing/2014/main" id="{1441ECC7-EFA3-A259-BF06-EE45EA3287C9}"/>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18</a:t>
            </a:fld>
            <a:endParaRPr lang="de-DE" dirty="0">
              <a:latin typeface="Jost" pitchFamily="2" charset="0"/>
              <a:ea typeface="Jost" pitchFamily="2" charset="0"/>
            </a:endParaRPr>
          </a:p>
        </p:txBody>
      </p:sp>
    </p:spTree>
    <p:extLst>
      <p:ext uri="{BB962C8B-B14F-4D97-AF65-F5344CB8AC3E}">
        <p14:creationId xmlns:p14="http://schemas.microsoft.com/office/powerpoint/2010/main" val="3959895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81178-7304-59C8-2BA9-8412DE0F2B8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70772CB-6B5E-B4A6-8904-56E7617F2842}"/>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ABR</a:t>
            </a:r>
          </a:p>
        </p:txBody>
      </p:sp>
      <p:sp>
        <p:nvSpPr>
          <p:cNvPr id="3" name="Inhaltsplatzhalter 2">
            <a:extLst>
              <a:ext uri="{FF2B5EF4-FFF2-40B4-BE49-F238E27FC236}">
                <a16:creationId xmlns:a16="http://schemas.microsoft.com/office/drawing/2014/main" id="{9E5F42CC-4016-C699-2D3E-16A4C61DBE07}"/>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Spielplan Hinrunde</a:t>
            </a:r>
          </a:p>
          <a:p>
            <a:pPr lvl="1"/>
            <a:r>
              <a:rPr lang="de-DE" dirty="0">
                <a:latin typeface="Jost" pitchFamily="2" charset="0"/>
                <a:ea typeface="Jost" pitchFamily="2" charset="0"/>
              </a:rPr>
              <a:t>Es wird quer zur Halle auf 3 Feldern gespielt</a:t>
            </a:r>
          </a:p>
          <a:p>
            <a:pPr lvl="2"/>
            <a:r>
              <a:rPr lang="de-DE" dirty="0">
                <a:latin typeface="Jost" pitchFamily="2" charset="0"/>
                <a:ea typeface="Jost" pitchFamily="2" charset="0"/>
              </a:rPr>
              <a:t>Feld 1 Handball</a:t>
            </a:r>
          </a:p>
          <a:p>
            <a:pPr lvl="2"/>
            <a:r>
              <a:rPr lang="de-DE" dirty="0">
                <a:latin typeface="Jost" pitchFamily="2" charset="0"/>
                <a:ea typeface="Jost" pitchFamily="2" charset="0"/>
              </a:rPr>
              <a:t>Feld 2 Koordination</a:t>
            </a:r>
          </a:p>
          <a:p>
            <a:pPr lvl="2"/>
            <a:r>
              <a:rPr lang="de-DE" dirty="0">
                <a:latin typeface="Jost" pitchFamily="2" charset="0"/>
                <a:ea typeface="Jost" pitchFamily="2" charset="0"/>
              </a:rPr>
              <a:t>Feld 3 </a:t>
            </a:r>
            <a:r>
              <a:rPr lang="de-DE" dirty="0" err="1">
                <a:latin typeface="Jost" pitchFamily="2" charset="0"/>
                <a:ea typeface="Jost" pitchFamily="2" charset="0"/>
              </a:rPr>
              <a:t>FuNino</a:t>
            </a: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78608C90-C219-9B43-F621-72C0A06BB62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19</a:t>
            </a:fld>
            <a:endParaRPr lang="de-DE" dirty="0">
              <a:latin typeface="Jost" pitchFamily="2" charset="0"/>
              <a:ea typeface="Jost" pitchFamily="2" charset="0"/>
            </a:endParaRPr>
          </a:p>
        </p:txBody>
      </p:sp>
      <p:pic>
        <p:nvPicPr>
          <p:cNvPr id="6" name="Grafik 5">
            <a:extLst>
              <a:ext uri="{FF2B5EF4-FFF2-40B4-BE49-F238E27FC236}">
                <a16:creationId xmlns:a16="http://schemas.microsoft.com/office/drawing/2014/main" id="{C16384E3-DA24-51F1-D770-C53F5393E7AF}"/>
              </a:ext>
            </a:extLst>
          </p:cNvPr>
          <p:cNvPicPr>
            <a:picLocks noChangeAspect="1"/>
          </p:cNvPicPr>
          <p:nvPr/>
        </p:nvPicPr>
        <p:blipFill>
          <a:blip r:embed="rId2"/>
          <a:stretch>
            <a:fillRect/>
          </a:stretch>
        </p:blipFill>
        <p:spPr>
          <a:xfrm>
            <a:off x="4987843" y="2595462"/>
            <a:ext cx="5321765" cy="3261371"/>
          </a:xfrm>
          <a:prstGeom prst="rect">
            <a:avLst/>
          </a:prstGeom>
        </p:spPr>
      </p:pic>
    </p:spTree>
    <p:extLst>
      <p:ext uri="{BB962C8B-B14F-4D97-AF65-F5344CB8AC3E}">
        <p14:creationId xmlns:p14="http://schemas.microsoft.com/office/powerpoint/2010/main" val="42573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B741E-9C48-9D3D-4F2F-F1E021D2E5E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1A14E83-9897-DADC-7A29-84B0CF9BCCB2}"/>
              </a:ext>
            </a:extLst>
          </p:cNvPr>
          <p:cNvSpPr>
            <a:spLocks noGrp="1"/>
          </p:cNvSpPr>
          <p:nvPr>
            <p:ph idx="1"/>
          </p:nvPr>
        </p:nvSpPr>
        <p:spPr>
          <a:xfrm>
            <a:off x="838200" y="1474839"/>
            <a:ext cx="10515600" cy="4702124"/>
          </a:xfrm>
        </p:spPr>
        <p:txBody>
          <a:bodyPr>
            <a:normAutofit/>
          </a:bodyPr>
          <a:lstStyle/>
          <a:p>
            <a:pPr marL="457200" lvl="0" indent="-457200"/>
            <a:r>
              <a:rPr lang="de-DE" dirty="0">
                <a:solidFill>
                  <a:srgbClr val="00B050"/>
                </a:solidFill>
              </a:rPr>
              <a:t>Grüne Seiten sind Protokoll-Seiten</a:t>
            </a:r>
          </a:p>
          <a:p>
            <a:pPr marL="457200" lvl="0" indent="-457200"/>
            <a:endParaRPr lang="de-DE" dirty="0">
              <a:solidFill>
                <a:srgbClr val="00B050"/>
              </a:solidFill>
            </a:endParaRPr>
          </a:p>
          <a:p>
            <a:pPr marL="457200" lvl="0" indent="-457200"/>
            <a:r>
              <a:rPr lang="de-DE" dirty="0">
                <a:solidFill>
                  <a:srgbClr val="00B050"/>
                </a:solidFill>
              </a:rPr>
              <a:t>Hellgrüne Schrift sind Fragen/Anmerkungen aus der Diskussion</a:t>
            </a:r>
          </a:p>
          <a:p>
            <a:pPr marL="457200" lvl="0" indent="-457200"/>
            <a:endParaRPr lang="de-DE" dirty="0">
              <a:solidFill>
                <a:srgbClr val="00B050"/>
              </a:solidFill>
            </a:endParaRPr>
          </a:p>
          <a:p>
            <a:pPr marL="457200" lvl="0" indent="-457200"/>
            <a:r>
              <a:rPr lang="de-DE" dirty="0">
                <a:solidFill>
                  <a:schemeClr val="accent6">
                    <a:lumMod val="75000"/>
                  </a:schemeClr>
                </a:solidFill>
              </a:rPr>
              <a:t>Dunkelgrüne Schrift sind Antworten auf die Fragen/Anmerkungen</a:t>
            </a:r>
            <a:endParaRPr lang="de-DE" dirty="0">
              <a:solidFill>
                <a:srgbClr val="003300"/>
              </a:solidFill>
            </a:endParaRPr>
          </a:p>
        </p:txBody>
      </p:sp>
      <p:sp>
        <p:nvSpPr>
          <p:cNvPr id="4" name="Foliennummernplatzhalter 3">
            <a:extLst>
              <a:ext uri="{FF2B5EF4-FFF2-40B4-BE49-F238E27FC236}">
                <a16:creationId xmlns:a16="http://schemas.microsoft.com/office/drawing/2014/main" id="{2AD4D8F0-1A69-31F9-F1EC-4B5523409C2A}"/>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a:t>
            </a:fld>
            <a:endParaRPr lang="de-DE" dirty="0">
              <a:latin typeface="Jost" pitchFamily="2" charset="0"/>
              <a:ea typeface="Jost" pitchFamily="2" charset="0"/>
            </a:endParaRPr>
          </a:p>
        </p:txBody>
      </p:sp>
      <p:sp>
        <p:nvSpPr>
          <p:cNvPr id="5" name="Titel 1">
            <a:extLst>
              <a:ext uri="{FF2B5EF4-FFF2-40B4-BE49-F238E27FC236}">
                <a16:creationId xmlns:a16="http://schemas.microsoft.com/office/drawing/2014/main" id="{4A10807C-7BC2-9D0C-48D3-4E095A86AF9B}"/>
              </a:ext>
            </a:extLst>
          </p:cNvPr>
          <p:cNvSpPr txBox="1">
            <a:spLocks/>
          </p:cNvSpPr>
          <p:nvPr/>
        </p:nvSpPr>
        <p:spPr>
          <a:xfrm>
            <a:off x="838200" y="258055"/>
            <a:ext cx="7399734" cy="845964"/>
          </a:xfrm>
          <a:prstGeom prst="rect">
            <a:avLst/>
          </a:prstGeom>
          <a:solidFill>
            <a:srgbClr val="00B05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dirty="0">
                <a:latin typeface="Jost" pitchFamily="2" charset="0"/>
                <a:ea typeface="Jost" pitchFamily="2" charset="0"/>
              </a:rPr>
              <a:t>Legende</a:t>
            </a:r>
          </a:p>
        </p:txBody>
      </p:sp>
    </p:spTree>
    <p:extLst>
      <p:ext uri="{BB962C8B-B14F-4D97-AF65-F5344CB8AC3E}">
        <p14:creationId xmlns:p14="http://schemas.microsoft.com/office/powerpoint/2010/main" val="4014098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95F7F-CF6C-BCFF-F2E5-53901416730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C21211D-EA6C-B1C9-1174-44C7B56E121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ABR</a:t>
            </a:r>
          </a:p>
        </p:txBody>
      </p:sp>
      <p:sp>
        <p:nvSpPr>
          <p:cNvPr id="3" name="Inhaltsplatzhalter 2">
            <a:extLst>
              <a:ext uri="{FF2B5EF4-FFF2-40B4-BE49-F238E27FC236}">
                <a16:creationId xmlns:a16="http://schemas.microsoft.com/office/drawing/2014/main" id="{9F3D657E-0796-DC16-1F52-628024FA035E}"/>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Spielplan Rückrunde</a:t>
            </a:r>
          </a:p>
          <a:p>
            <a:pPr lvl="1"/>
            <a:r>
              <a:rPr lang="de-DE" dirty="0">
                <a:latin typeface="Jost" pitchFamily="2" charset="0"/>
                <a:ea typeface="Jost" pitchFamily="2" charset="0"/>
              </a:rPr>
              <a:t>Es wird über die ganze Halle gespielt (2 x 13 Min)</a:t>
            </a:r>
          </a:p>
          <a:p>
            <a:pPr lvl="2"/>
            <a:endParaRPr lang="de-DE" dirty="0">
              <a:latin typeface="Jost" pitchFamily="2" charset="0"/>
              <a:ea typeface="Jost" pitchFamily="2" charset="0"/>
            </a:endParaRPr>
          </a:p>
          <a:p>
            <a:pPr marL="914400" lvl="2" indent="0">
              <a:buNone/>
            </a:pPr>
            <a:r>
              <a:rPr lang="de-DE" dirty="0">
                <a:latin typeface="Jost" pitchFamily="2" charset="0"/>
                <a:ea typeface="Jost" pitchFamily="2" charset="0"/>
              </a:rPr>
              <a:t>Wer die Möglichkeit hat,</a:t>
            </a:r>
          </a:p>
          <a:p>
            <a:pPr marL="914400" lvl="2" indent="0">
              <a:buNone/>
            </a:pPr>
            <a:r>
              <a:rPr lang="de-DE" dirty="0">
                <a:latin typeface="Jost" pitchFamily="2" charset="0"/>
                <a:ea typeface="Jost" pitchFamily="2" charset="0"/>
              </a:rPr>
              <a:t>die Koordination an einem separaten Ort</a:t>
            </a:r>
          </a:p>
          <a:p>
            <a:pPr marL="914400" lvl="2" indent="0">
              <a:buNone/>
            </a:pPr>
            <a:r>
              <a:rPr lang="de-DE" dirty="0">
                <a:latin typeface="Jost" pitchFamily="2" charset="0"/>
                <a:ea typeface="Jost" pitchFamily="2" charset="0"/>
              </a:rPr>
              <a:t>zu machen, kann auf den Block in der Mitte</a:t>
            </a:r>
          </a:p>
          <a:p>
            <a:pPr marL="914400" lvl="2" indent="0">
              <a:buNone/>
            </a:pPr>
            <a:r>
              <a:rPr lang="de-DE" dirty="0">
                <a:latin typeface="Jost" pitchFamily="2" charset="0"/>
                <a:ea typeface="Jost" pitchFamily="2" charset="0"/>
              </a:rPr>
              <a:t>verzichten!</a:t>
            </a:r>
          </a:p>
        </p:txBody>
      </p:sp>
      <p:sp>
        <p:nvSpPr>
          <p:cNvPr id="4" name="Foliennummernplatzhalter 3">
            <a:extLst>
              <a:ext uri="{FF2B5EF4-FFF2-40B4-BE49-F238E27FC236}">
                <a16:creationId xmlns:a16="http://schemas.microsoft.com/office/drawing/2014/main" id="{0BE3D007-2284-25CC-1604-6FB8E38312A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20</a:t>
            </a:fld>
            <a:endParaRPr lang="de-DE" dirty="0">
              <a:latin typeface="Jost" pitchFamily="2" charset="0"/>
              <a:ea typeface="Jost" pitchFamily="2" charset="0"/>
            </a:endParaRPr>
          </a:p>
        </p:txBody>
      </p:sp>
      <p:pic>
        <p:nvPicPr>
          <p:cNvPr id="7" name="Grafik 6">
            <a:extLst>
              <a:ext uri="{FF2B5EF4-FFF2-40B4-BE49-F238E27FC236}">
                <a16:creationId xmlns:a16="http://schemas.microsoft.com/office/drawing/2014/main" id="{832F1CD4-0DFC-9E88-EE66-BE2ACBA53AB3}"/>
              </a:ext>
            </a:extLst>
          </p:cNvPr>
          <p:cNvPicPr>
            <a:picLocks noChangeAspect="1"/>
          </p:cNvPicPr>
          <p:nvPr/>
        </p:nvPicPr>
        <p:blipFill>
          <a:blip r:embed="rId2"/>
          <a:stretch>
            <a:fillRect/>
          </a:stretch>
        </p:blipFill>
        <p:spPr>
          <a:xfrm>
            <a:off x="7399811" y="2415127"/>
            <a:ext cx="3361973" cy="4306348"/>
          </a:xfrm>
          <a:prstGeom prst="rect">
            <a:avLst/>
          </a:prstGeom>
        </p:spPr>
      </p:pic>
    </p:spTree>
    <p:extLst>
      <p:ext uri="{BB962C8B-B14F-4D97-AF65-F5344CB8AC3E}">
        <p14:creationId xmlns:p14="http://schemas.microsoft.com/office/powerpoint/2010/main" val="61899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A00C3-FA0A-1FDF-9B64-E36C2CE5DB0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5F59CBD-B503-C85F-E605-7A14F948BAAE}"/>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ABR - </a:t>
            </a:r>
            <a:r>
              <a:rPr lang="de-DE" dirty="0" err="1">
                <a:latin typeface="Jost" pitchFamily="2" charset="0"/>
                <a:ea typeface="Jost" pitchFamily="2" charset="0"/>
              </a:rPr>
              <a:t>FuNino</a:t>
            </a:r>
            <a:endParaRPr lang="de-DE" dirty="0">
              <a:latin typeface="Jost" pitchFamily="2" charset="0"/>
              <a:ea typeface="Jost" pitchFamily="2" charset="0"/>
            </a:endParaRPr>
          </a:p>
        </p:txBody>
      </p:sp>
      <p:sp>
        <p:nvSpPr>
          <p:cNvPr id="3" name="Inhaltsplatzhalter 2">
            <a:extLst>
              <a:ext uri="{FF2B5EF4-FFF2-40B4-BE49-F238E27FC236}">
                <a16:creationId xmlns:a16="http://schemas.microsoft.com/office/drawing/2014/main" id="{6501C765-2223-E852-6490-04F076F2332C}"/>
              </a:ext>
            </a:extLst>
          </p:cNvPr>
          <p:cNvSpPr>
            <a:spLocks noGrp="1"/>
          </p:cNvSpPr>
          <p:nvPr>
            <p:ph idx="1"/>
          </p:nvPr>
        </p:nvSpPr>
        <p:spPr>
          <a:xfrm>
            <a:off x="838200" y="1474839"/>
            <a:ext cx="10515600" cy="4702124"/>
          </a:xfrm>
        </p:spPr>
        <p:txBody>
          <a:bodyPr>
            <a:normAutofit fontScale="92500" lnSpcReduction="20000"/>
          </a:bodyPr>
          <a:lstStyle/>
          <a:p>
            <a:r>
              <a:rPr lang="de-DE" dirty="0">
                <a:latin typeface="Jost" pitchFamily="2" charset="0"/>
                <a:ea typeface="Jost" pitchFamily="2" charset="0"/>
              </a:rPr>
              <a:t>Materialbedarf: 4 Stangentore = 8 Stangen, Klebeband zur Markierung der Torwurflinie</a:t>
            </a:r>
          </a:p>
          <a:p>
            <a:pPr>
              <a:lnSpc>
                <a:spcPct val="100000"/>
              </a:lnSpc>
            </a:pPr>
            <a:r>
              <a:rPr lang="de-DE" dirty="0">
                <a:latin typeface="Jost" pitchFamily="2" charset="0"/>
                <a:ea typeface="Jost" pitchFamily="2" charset="0"/>
              </a:rPr>
              <a:t>Auf jeder Seite stehen zwei 1m breite Tore, die voneinander 5m entfernt sind</a:t>
            </a:r>
          </a:p>
          <a:p>
            <a:pPr>
              <a:lnSpc>
                <a:spcPct val="100000"/>
              </a:lnSpc>
            </a:pPr>
            <a:r>
              <a:rPr lang="de-DE" dirty="0">
                <a:latin typeface="Jost" pitchFamily="2" charset="0"/>
                <a:ea typeface="Jost" pitchFamily="2" charset="0"/>
              </a:rPr>
              <a:t>Spiel 3gg3, mit ständigem Spielerwechsel</a:t>
            </a:r>
          </a:p>
          <a:p>
            <a:pPr>
              <a:lnSpc>
                <a:spcPct val="100000"/>
              </a:lnSpc>
            </a:pPr>
            <a:r>
              <a:rPr lang="de-DE" dirty="0">
                <a:latin typeface="Jost" pitchFamily="2" charset="0"/>
                <a:ea typeface="Jost" pitchFamily="2" charset="0"/>
              </a:rPr>
              <a:t>6m-Linie vor den Toren, 1 fliegender TW, wodurch der jeweilige Angreifer immer Überzahl hat</a:t>
            </a:r>
          </a:p>
          <a:p>
            <a:pPr>
              <a:lnSpc>
                <a:spcPct val="100000"/>
              </a:lnSpc>
            </a:pPr>
            <a:r>
              <a:rPr lang="de-DE" dirty="0">
                <a:latin typeface="Jost" pitchFamily="2" charset="0"/>
                <a:ea typeface="Jost" pitchFamily="2" charset="0"/>
              </a:rPr>
              <a:t>Daher: kein Prellen</a:t>
            </a:r>
          </a:p>
          <a:p>
            <a:pPr>
              <a:lnSpc>
                <a:spcPct val="100000"/>
              </a:lnSpc>
            </a:pPr>
            <a:r>
              <a:rPr lang="de-DE" dirty="0">
                <a:latin typeface="Jost" pitchFamily="2" charset="0"/>
                <a:ea typeface="Jost" pitchFamily="2" charset="0"/>
              </a:rPr>
              <a:t>Tor ist erzielt, wenn der Ball nach mind. einmaligem Aufsetzen durch eines der Stangentore geht</a:t>
            </a:r>
          </a:p>
          <a:p>
            <a:pPr>
              <a:lnSpc>
                <a:spcPct val="100000"/>
              </a:lnSpc>
            </a:pPr>
            <a:r>
              <a:rPr lang="de-DE" dirty="0">
                <a:latin typeface="Jost" pitchFamily="2" charset="0"/>
                <a:ea typeface="Jost" pitchFamily="2" charset="0"/>
              </a:rPr>
              <a:t>Beispiel: https://www.youtube.com/watch?v=Ca1xbTIBxPE, Video zu </a:t>
            </a:r>
            <a:r>
              <a:rPr lang="de-DE" dirty="0" err="1">
                <a:latin typeface="Jost" pitchFamily="2" charset="0"/>
                <a:ea typeface="Jost" pitchFamily="2" charset="0"/>
              </a:rPr>
              <a:t>F</a:t>
            </a:r>
            <a:r>
              <a:rPr lang="de-DE" dirty="0" err="1"/>
              <a:t>uNino</a:t>
            </a:r>
            <a:endParaRPr lang="de-DE" dirty="0"/>
          </a:p>
          <a:p>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070CFC90-DFC9-DD36-E1EA-8D266872C1E4}"/>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21</a:t>
            </a:fld>
            <a:endParaRPr lang="de-DE" dirty="0">
              <a:latin typeface="Jost" pitchFamily="2" charset="0"/>
              <a:ea typeface="Jost" pitchFamily="2" charset="0"/>
            </a:endParaRPr>
          </a:p>
        </p:txBody>
      </p:sp>
    </p:spTree>
    <p:extLst>
      <p:ext uri="{BB962C8B-B14F-4D97-AF65-F5344CB8AC3E}">
        <p14:creationId xmlns:p14="http://schemas.microsoft.com/office/powerpoint/2010/main" val="1341382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D8CEF-BE58-4784-6581-DF5849D0D1E8}"/>
            </a:ext>
          </a:extLst>
        </p:cNvPr>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B9ED25E2-DC34-C4C7-DE45-5135FABB149B}"/>
              </a:ext>
            </a:extLst>
          </p:cNvPr>
          <p:cNvSpPr>
            <a:spLocks noGrp="1"/>
          </p:cNvSpPr>
          <p:nvPr>
            <p:ph type="sldNum" sz="quarter" idx="12"/>
          </p:nvPr>
        </p:nvSpPr>
        <p:spPr/>
        <p:txBody>
          <a:bodyPr/>
          <a:lstStyle/>
          <a:p>
            <a:fld id="{D2AF5282-6819-4403-A225-751EBF51627E}" type="slidenum">
              <a:rPr lang="de-DE" smtClean="0"/>
              <a:pPr/>
              <a:t>22</a:t>
            </a:fld>
            <a:endParaRPr lang="de-DE" dirty="0"/>
          </a:p>
        </p:txBody>
      </p:sp>
      <p:sp>
        <p:nvSpPr>
          <p:cNvPr id="25" name="Titel 1">
            <a:extLst>
              <a:ext uri="{FF2B5EF4-FFF2-40B4-BE49-F238E27FC236}">
                <a16:creationId xmlns:a16="http://schemas.microsoft.com/office/drawing/2014/main" id="{E558F397-954E-A3C0-2DA7-18BAA9C6414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ABR - </a:t>
            </a:r>
            <a:r>
              <a:rPr lang="de-DE" dirty="0" err="1">
                <a:latin typeface="Jost" pitchFamily="2" charset="0"/>
                <a:ea typeface="Jost" pitchFamily="2" charset="0"/>
              </a:rPr>
              <a:t>FuNino</a:t>
            </a:r>
            <a:endParaRPr lang="de-DE" dirty="0">
              <a:latin typeface="Jost" pitchFamily="2" charset="0"/>
              <a:ea typeface="Jost" pitchFamily="2" charset="0"/>
            </a:endParaRPr>
          </a:p>
        </p:txBody>
      </p:sp>
      <p:pic>
        <p:nvPicPr>
          <p:cNvPr id="3" name="Grafik 2">
            <a:extLst>
              <a:ext uri="{FF2B5EF4-FFF2-40B4-BE49-F238E27FC236}">
                <a16:creationId xmlns:a16="http://schemas.microsoft.com/office/drawing/2014/main" id="{2DE960E3-C742-70CA-BF47-7D555264CBB3}"/>
              </a:ext>
            </a:extLst>
          </p:cNvPr>
          <p:cNvPicPr>
            <a:picLocks noChangeAspect="1"/>
          </p:cNvPicPr>
          <p:nvPr/>
        </p:nvPicPr>
        <p:blipFill>
          <a:blip r:embed="rId3"/>
          <a:stretch>
            <a:fillRect/>
          </a:stretch>
        </p:blipFill>
        <p:spPr>
          <a:xfrm>
            <a:off x="1742922" y="1150374"/>
            <a:ext cx="7951684" cy="5063514"/>
          </a:xfrm>
          <a:prstGeom prst="rect">
            <a:avLst/>
          </a:prstGeom>
        </p:spPr>
      </p:pic>
    </p:spTree>
    <p:extLst>
      <p:ext uri="{BB962C8B-B14F-4D97-AF65-F5344CB8AC3E}">
        <p14:creationId xmlns:p14="http://schemas.microsoft.com/office/powerpoint/2010/main" val="782416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6668B-7514-9CE2-2A2D-978D006DF6F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978B43E-8380-7155-6147-A208F25A23C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7371CDE3-4C58-192C-0F45-125BDF687718}"/>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Koordination</a:t>
            </a:r>
          </a:p>
          <a:p>
            <a:pPr lvl="1"/>
            <a:r>
              <a:rPr lang="de-DE" dirty="0">
                <a:latin typeface="Jost" pitchFamily="2" charset="0"/>
                <a:ea typeface="Jost" pitchFamily="2" charset="0"/>
              </a:rPr>
              <a:t>Eigene Spiele in der Spielplanung – hier werden dann die Übungen veröffentlicht im Kommentar</a:t>
            </a:r>
          </a:p>
          <a:p>
            <a:pPr lvl="2"/>
            <a:r>
              <a:rPr lang="de-DE" dirty="0">
                <a:latin typeface="Jost" pitchFamily="2" charset="0"/>
                <a:ea typeface="Jost" pitchFamily="2" charset="0"/>
              </a:rPr>
              <a:t>Frühester Beginn 09:30</a:t>
            </a:r>
          </a:p>
          <a:p>
            <a:pPr lvl="1"/>
            <a:r>
              <a:rPr lang="de-DE" dirty="0">
                <a:latin typeface="Jost" pitchFamily="2" charset="0"/>
                <a:ea typeface="Jost" pitchFamily="2" charset="0"/>
              </a:rPr>
              <a:t>Abfrage der Übungen erfolgt nach Spielplanphase 1</a:t>
            </a:r>
          </a:p>
          <a:p>
            <a:pPr lvl="2"/>
            <a:r>
              <a:rPr lang="de-DE" dirty="0">
                <a:latin typeface="Jost" pitchFamily="2" charset="0"/>
                <a:ea typeface="Jost" pitchFamily="2" charset="0"/>
              </a:rPr>
              <a:t>Wenig Zeit/Material = einfache Übung</a:t>
            </a:r>
          </a:p>
          <a:p>
            <a:pPr lvl="2"/>
            <a:r>
              <a:rPr lang="de-DE" dirty="0">
                <a:latin typeface="Jost" pitchFamily="2" charset="0"/>
                <a:ea typeface="Jost" pitchFamily="2" charset="0"/>
              </a:rPr>
              <a:t>Viel Zeit/Material = gerne etwas aufwändigere Übung</a:t>
            </a:r>
          </a:p>
          <a:p>
            <a:pPr lvl="1"/>
            <a:r>
              <a:rPr lang="de-DE" dirty="0">
                <a:latin typeface="Jost" pitchFamily="2" charset="0"/>
                <a:ea typeface="Jost" pitchFamily="2" charset="0"/>
              </a:rPr>
              <a:t>Testphase in Runde 25/26 – daher Wiederholungen möglich</a:t>
            </a:r>
          </a:p>
          <a:p>
            <a:pPr lvl="1"/>
            <a:r>
              <a:rPr lang="de-DE" dirty="0">
                <a:latin typeface="Jost" pitchFamily="2" charset="0"/>
                <a:ea typeface="Jost" pitchFamily="2" charset="0"/>
              </a:rPr>
              <a:t>Erprobt den Zeitaufwand – </a:t>
            </a:r>
            <a:r>
              <a:rPr lang="de-DE" dirty="0" err="1">
                <a:latin typeface="Jost" pitchFamily="2" charset="0"/>
                <a:ea typeface="Jost" pitchFamily="2" charset="0"/>
              </a:rPr>
              <a:t>ggf</a:t>
            </a:r>
            <a:r>
              <a:rPr lang="de-DE" dirty="0">
                <a:latin typeface="Jost" pitchFamily="2" charset="0"/>
                <a:ea typeface="Jost" pitchFamily="2" charset="0"/>
              </a:rPr>
              <a:t> einen Probedurchgang weglassen (für alle gleich und zu Beginn kommunizieren)</a:t>
            </a:r>
          </a:p>
          <a:p>
            <a:pPr lvl="1"/>
            <a:r>
              <a:rPr lang="de-DE" dirty="0">
                <a:latin typeface="Jost" pitchFamily="2" charset="0"/>
                <a:ea typeface="Jost" pitchFamily="2" charset="0"/>
              </a:rPr>
              <a:t>Die 7 besten Ergebnisse kommen in die Wertung – die Kinder bekommen nicht mitgeteilt, wer das ist</a:t>
            </a:r>
          </a:p>
        </p:txBody>
      </p:sp>
      <p:sp>
        <p:nvSpPr>
          <p:cNvPr id="4" name="Foliennummernplatzhalter 3">
            <a:extLst>
              <a:ext uri="{FF2B5EF4-FFF2-40B4-BE49-F238E27FC236}">
                <a16:creationId xmlns:a16="http://schemas.microsoft.com/office/drawing/2014/main" id="{69D73852-FA2A-4AFF-EB48-CBE2C58B6694}"/>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23</a:t>
            </a:fld>
            <a:endParaRPr lang="de-DE" dirty="0">
              <a:latin typeface="Jost" pitchFamily="2" charset="0"/>
              <a:ea typeface="Jost" pitchFamily="2" charset="0"/>
            </a:endParaRPr>
          </a:p>
        </p:txBody>
      </p:sp>
    </p:spTree>
    <p:extLst>
      <p:ext uri="{BB962C8B-B14F-4D97-AF65-F5344CB8AC3E}">
        <p14:creationId xmlns:p14="http://schemas.microsoft.com/office/powerpoint/2010/main" val="741044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FB9F16-20FD-ECC7-30B0-C0C6C9447B2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B9E8A9F-E4AE-FF69-7ED3-B5447780E965}"/>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4FE6C5A6-43FB-FFAE-E31C-4DDA2D8FCA0B}"/>
              </a:ext>
            </a:extLst>
          </p:cNvPr>
          <p:cNvSpPr>
            <a:spLocks noGrp="1"/>
          </p:cNvSpPr>
          <p:nvPr>
            <p:ph idx="1"/>
          </p:nvPr>
        </p:nvSpPr>
        <p:spPr>
          <a:xfrm>
            <a:off x="838200" y="1474838"/>
            <a:ext cx="10515600" cy="5138397"/>
          </a:xfrm>
        </p:spPr>
        <p:txBody>
          <a:bodyPr>
            <a:normAutofit/>
          </a:bodyPr>
          <a:lstStyle/>
          <a:p>
            <a:r>
              <a:rPr lang="de-DE" dirty="0">
                <a:latin typeface="Jost" pitchFamily="2" charset="0"/>
                <a:ea typeface="Jost" pitchFamily="2" charset="0"/>
              </a:rPr>
              <a:t>Koordination - Hinweise</a:t>
            </a:r>
          </a:p>
          <a:p>
            <a:pPr lvl="1"/>
            <a:r>
              <a:rPr lang="de-DE" dirty="0">
                <a:latin typeface="Jost" pitchFamily="2" charset="0"/>
                <a:ea typeface="Jost" pitchFamily="2" charset="0"/>
              </a:rPr>
              <a:t>Wertungskarten-Vorlage nutzen (und vorab durch jeden Verein zu erstellen)</a:t>
            </a:r>
          </a:p>
          <a:p>
            <a:pPr lvl="1"/>
            <a:r>
              <a:rPr lang="de-DE" dirty="0">
                <a:latin typeface="Jost" pitchFamily="2" charset="0"/>
                <a:ea typeface="Jost" pitchFamily="2" charset="0"/>
              </a:rPr>
              <a:t>App runterladen (Suche nach „BWHV-Wettkampfübungen E-Jugend“ in Play- oder </a:t>
            </a:r>
            <a:r>
              <a:rPr lang="de-DE" dirty="0" err="1">
                <a:latin typeface="Jost" pitchFamily="2" charset="0"/>
                <a:ea typeface="Jost" pitchFamily="2" charset="0"/>
              </a:rPr>
              <a:t>AppStore</a:t>
            </a:r>
            <a:r>
              <a:rPr lang="de-DE" dirty="0">
                <a:latin typeface="Jost" pitchFamily="2" charset="0"/>
                <a:ea typeface="Jost" pitchFamily="2" charset="0"/>
              </a:rPr>
              <a:t>) – auch Z/S und Betreuer/Helfer</a:t>
            </a:r>
          </a:p>
          <a:p>
            <a:pPr lvl="2"/>
            <a:r>
              <a:rPr lang="de-DE" dirty="0">
                <a:solidFill>
                  <a:srgbClr val="00B050"/>
                </a:solidFill>
                <a:latin typeface="Jost" pitchFamily="2" charset="0"/>
                <a:ea typeface="Jost" pitchFamily="2" charset="0"/>
              </a:rPr>
              <a:t>QR-Codes auf der nächsten Seite</a:t>
            </a:r>
          </a:p>
          <a:p>
            <a:pPr lvl="1"/>
            <a:r>
              <a:rPr lang="de-DE" dirty="0">
                <a:latin typeface="Jost" pitchFamily="2" charset="0"/>
                <a:ea typeface="Jost" pitchFamily="2" charset="0"/>
              </a:rPr>
              <a:t>Hier findet ihr den Übungskatalog </a:t>
            </a:r>
            <a:r>
              <a:rPr lang="de-DE" dirty="0">
                <a:latin typeface="Jost" pitchFamily="2" charset="0"/>
                <a:ea typeface="Jost" pitchFamily="2" charset="0"/>
                <a:hlinkClick r:id="rId2"/>
              </a:rPr>
              <a:t>https://www.handballbw.de/fileadmin/hbw/Dokumente/Spieltechnik/Kinderhandball/2025_BWHV_UEbungskatalog-E-Jugend_04.pdf</a:t>
            </a:r>
            <a:r>
              <a:rPr lang="de-DE" dirty="0">
                <a:latin typeface="Jost" pitchFamily="2" charset="0"/>
                <a:ea typeface="Jost" pitchFamily="2" charset="0"/>
              </a:rPr>
              <a:t> </a:t>
            </a:r>
          </a:p>
          <a:p>
            <a:pPr lvl="1"/>
            <a:r>
              <a:rPr lang="de-DE" dirty="0">
                <a:latin typeface="Jost" pitchFamily="2" charset="0"/>
                <a:ea typeface="Jost" pitchFamily="2" charset="0"/>
              </a:rPr>
              <a:t>Trainer und Z/S des Gastvereins helfen bei der Durchführung!</a:t>
            </a:r>
          </a:p>
          <a:p>
            <a:pPr lvl="1"/>
            <a:r>
              <a:rPr lang="de-DE" dirty="0">
                <a:latin typeface="Jost" pitchFamily="2" charset="0"/>
                <a:ea typeface="Jost" pitchFamily="2" charset="0"/>
              </a:rPr>
              <a:t>Sorgt für genug Stifte, </a:t>
            </a:r>
            <a:r>
              <a:rPr lang="de-DE" dirty="0" err="1">
                <a:latin typeface="Jost" pitchFamily="2" charset="0"/>
                <a:ea typeface="Jost" pitchFamily="2" charset="0"/>
              </a:rPr>
              <a:t>ggf</a:t>
            </a:r>
            <a:r>
              <a:rPr lang="de-DE" dirty="0">
                <a:latin typeface="Jost" pitchFamily="2" charset="0"/>
                <a:ea typeface="Jost" pitchFamily="2" charset="0"/>
              </a:rPr>
              <a:t> Stoppuhren und leere Wertungskarten für den Notfall</a:t>
            </a:r>
          </a:p>
        </p:txBody>
      </p:sp>
      <p:sp>
        <p:nvSpPr>
          <p:cNvPr id="4" name="Foliennummernplatzhalter 3">
            <a:extLst>
              <a:ext uri="{FF2B5EF4-FFF2-40B4-BE49-F238E27FC236}">
                <a16:creationId xmlns:a16="http://schemas.microsoft.com/office/drawing/2014/main" id="{12707570-752D-EBFE-1071-63D852BFC988}"/>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24</a:t>
            </a:fld>
            <a:endParaRPr lang="de-DE" dirty="0">
              <a:latin typeface="Jost" pitchFamily="2" charset="0"/>
              <a:ea typeface="Jost" pitchFamily="2" charset="0"/>
            </a:endParaRPr>
          </a:p>
        </p:txBody>
      </p:sp>
    </p:spTree>
    <p:extLst>
      <p:ext uri="{BB962C8B-B14F-4D97-AF65-F5344CB8AC3E}">
        <p14:creationId xmlns:p14="http://schemas.microsoft.com/office/powerpoint/2010/main" val="2568251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8BB61-BE33-9160-54AA-E2A4845D57B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28A267C-1338-DD9B-5EC3-B39B10EC581C}"/>
              </a:ext>
            </a:extLst>
          </p:cNvPr>
          <p:cNvSpPr>
            <a:spLocks noGrp="1"/>
          </p:cNvSpPr>
          <p:nvPr>
            <p:ph type="title"/>
          </p:nvPr>
        </p:nvSpPr>
        <p:spPr>
          <a:xfrm>
            <a:off x="838200" y="365125"/>
            <a:ext cx="10515600" cy="785249"/>
          </a:xfrm>
        </p:spPr>
        <p:txBody>
          <a:bodyPr/>
          <a:lstStyle/>
          <a:p>
            <a:r>
              <a:rPr lang="de-DE" dirty="0">
                <a:solidFill>
                  <a:srgbClr val="00B050"/>
                </a:solidFill>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C6FC96B2-860A-E9E7-E0D3-1224154C19FC}"/>
              </a:ext>
            </a:extLst>
          </p:cNvPr>
          <p:cNvSpPr>
            <a:spLocks noGrp="1"/>
          </p:cNvSpPr>
          <p:nvPr>
            <p:ph idx="1"/>
          </p:nvPr>
        </p:nvSpPr>
        <p:spPr>
          <a:xfrm>
            <a:off x="838200" y="1474838"/>
            <a:ext cx="10515600" cy="5138397"/>
          </a:xfrm>
        </p:spPr>
        <p:txBody>
          <a:bodyPr>
            <a:normAutofit/>
          </a:bodyPr>
          <a:lstStyle/>
          <a:p>
            <a:r>
              <a:rPr lang="de-DE" dirty="0">
                <a:solidFill>
                  <a:schemeClr val="accent6">
                    <a:lumMod val="75000"/>
                  </a:schemeClr>
                </a:solidFill>
                <a:latin typeface="Jost" pitchFamily="2" charset="0"/>
                <a:ea typeface="Jost" pitchFamily="2" charset="0"/>
              </a:rPr>
              <a:t>App runterladen (Suche nach „BWHV-Wettkampfübungen E-Jugend“)</a:t>
            </a:r>
          </a:p>
          <a:p>
            <a:endParaRPr lang="de-DE" dirty="0">
              <a:latin typeface="Jost" pitchFamily="2" charset="0"/>
              <a:ea typeface="Jost" pitchFamily="2" charset="0"/>
            </a:endParaRPr>
          </a:p>
          <a:p>
            <a:pPr marL="0" indent="0">
              <a:buNone/>
            </a:pPr>
            <a:r>
              <a:rPr lang="de-DE" dirty="0" err="1">
                <a:latin typeface="Jost" pitchFamily="2" charset="0"/>
                <a:ea typeface="Jost" pitchFamily="2" charset="0"/>
              </a:rPr>
              <a:t>PlayStore</a:t>
            </a:r>
            <a:r>
              <a:rPr lang="de-DE" dirty="0">
                <a:latin typeface="Jost" pitchFamily="2" charset="0"/>
                <a:ea typeface="Jost" pitchFamily="2" charset="0"/>
              </a:rPr>
              <a:t> (aktuell)				</a:t>
            </a:r>
            <a:r>
              <a:rPr lang="de-DE" dirty="0" err="1">
                <a:solidFill>
                  <a:srgbClr val="FF0000"/>
                </a:solidFill>
                <a:latin typeface="Jost" pitchFamily="2" charset="0"/>
                <a:ea typeface="Jost" pitchFamily="2" charset="0"/>
              </a:rPr>
              <a:t>AppStore</a:t>
            </a:r>
            <a:r>
              <a:rPr lang="de-DE" dirty="0">
                <a:solidFill>
                  <a:srgbClr val="FF0000"/>
                </a:solidFill>
                <a:latin typeface="Jost" pitchFamily="2" charset="0"/>
                <a:ea typeface="Jost" pitchFamily="2" charset="0"/>
              </a:rPr>
              <a:t> (alte App s. Kasten)</a:t>
            </a:r>
          </a:p>
          <a:p>
            <a:pPr marL="0" indent="0">
              <a:buNone/>
            </a:pPr>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DB1857DD-EB93-AA99-B5B2-BCAA8FAC204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25</a:t>
            </a:fld>
            <a:endParaRPr lang="de-DE" dirty="0">
              <a:latin typeface="Jost" pitchFamily="2" charset="0"/>
              <a:ea typeface="Jost" pitchFamily="2" charset="0"/>
            </a:endParaRPr>
          </a:p>
        </p:txBody>
      </p:sp>
      <p:pic>
        <p:nvPicPr>
          <p:cNvPr id="8" name="Grafik 7">
            <a:extLst>
              <a:ext uri="{FF2B5EF4-FFF2-40B4-BE49-F238E27FC236}">
                <a16:creationId xmlns:a16="http://schemas.microsoft.com/office/drawing/2014/main" id="{3AF49392-FE9B-AC00-C516-88BACA4CFE38}"/>
              </a:ext>
            </a:extLst>
          </p:cNvPr>
          <p:cNvPicPr>
            <a:picLocks noChangeAspect="1"/>
          </p:cNvPicPr>
          <p:nvPr/>
        </p:nvPicPr>
        <p:blipFill>
          <a:blip r:embed="rId2"/>
          <a:stretch>
            <a:fillRect/>
          </a:stretch>
        </p:blipFill>
        <p:spPr>
          <a:xfrm>
            <a:off x="812396" y="3429000"/>
            <a:ext cx="2746756" cy="2757744"/>
          </a:xfrm>
          <a:prstGeom prst="rect">
            <a:avLst/>
          </a:prstGeom>
        </p:spPr>
      </p:pic>
      <p:pic>
        <p:nvPicPr>
          <p:cNvPr id="6" name="Grafik 5">
            <a:extLst>
              <a:ext uri="{FF2B5EF4-FFF2-40B4-BE49-F238E27FC236}">
                <a16:creationId xmlns:a16="http://schemas.microsoft.com/office/drawing/2014/main" id="{155CF81F-E109-C50D-B9DA-6CB61660FC9B}"/>
              </a:ext>
            </a:extLst>
          </p:cNvPr>
          <p:cNvPicPr>
            <a:picLocks noChangeAspect="1"/>
          </p:cNvPicPr>
          <p:nvPr/>
        </p:nvPicPr>
        <p:blipFill>
          <a:blip r:embed="rId3"/>
          <a:stretch>
            <a:fillRect/>
          </a:stretch>
        </p:blipFill>
        <p:spPr>
          <a:xfrm>
            <a:off x="6280103" y="3350342"/>
            <a:ext cx="2092724" cy="2128531"/>
          </a:xfrm>
          <a:prstGeom prst="rect">
            <a:avLst/>
          </a:prstGeom>
        </p:spPr>
      </p:pic>
      <p:sp>
        <p:nvSpPr>
          <p:cNvPr id="7" name="Textfeld 6">
            <a:extLst>
              <a:ext uri="{FF2B5EF4-FFF2-40B4-BE49-F238E27FC236}">
                <a16:creationId xmlns:a16="http://schemas.microsoft.com/office/drawing/2014/main" id="{7F48F951-BE1C-A9FE-2D94-A9A86A3AFE69}"/>
              </a:ext>
            </a:extLst>
          </p:cNvPr>
          <p:cNvSpPr txBox="1"/>
          <p:nvPr/>
        </p:nvSpPr>
        <p:spPr>
          <a:xfrm>
            <a:off x="8680324" y="3429000"/>
            <a:ext cx="2862746" cy="2308324"/>
          </a:xfrm>
          <a:prstGeom prst="rect">
            <a:avLst/>
          </a:prstGeom>
          <a:solidFill>
            <a:srgbClr val="FF0000"/>
          </a:solidFill>
        </p:spPr>
        <p:txBody>
          <a:bodyPr wrap="square" rtlCol="0">
            <a:spAutoFit/>
          </a:bodyPr>
          <a:lstStyle/>
          <a:p>
            <a:r>
              <a:rPr lang="de-DE" dirty="0">
                <a:solidFill>
                  <a:schemeClr val="bg1"/>
                </a:solidFill>
              </a:rPr>
              <a:t>Die BWHV-App für Apple steht vor. ab 01.07. erst im </a:t>
            </a:r>
            <a:r>
              <a:rPr lang="de-DE" dirty="0" err="1">
                <a:solidFill>
                  <a:schemeClr val="bg1"/>
                </a:solidFill>
              </a:rPr>
              <a:t>AppStore</a:t>
            </a:r>
            <a:r>
              <a:rPr lang="de-DE" dirty="0">
                <a:solidFill>
                  <a:schemeClr val="bg1"/>
                </a:solidFill>
              </a:rPr>
              <a:t> zur Verfügung – wer testen will kann hier die alte HVW-App verwenden. Sobald die neue App da ist, bekommt ihr Bescheid!</a:t>
            </a:r>
          </a:p>
        </p:txBody>
      </p:sp>
    </p:spTree>
    <p:extLst>
      <p:ext uri="{BB962C8B-B14F-4D97-AF65-F5344CB8AC3E}">
        <p14:creationId xmlns:p14="http://schemas.microsoft.com/office/powerpoint/2010/main" val="2033188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45195-7E7A-2234-07E2-81419267D2C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7653819-8940-C70F-3AF1-50A79D13C06F}"/>
              </a:ext>
            </a:extLst>
          </p:cNvPr>
          <p:cNvSpPr>
            <a:spLocks noGrp="1"/>
          </p:cNvSpPr>
          <p:nvPr>
            <p:ph type="title"/>
          </p:nvPr>
        </p:nvSpPr>
        <p:spPr>
          <a:xfrm>
            <a:off x="838200" y="365125"/>
            <a:ext cx="10515600" cy="785249"/>
          </a:xfrm>
        </p:spPr>
        <p:txBody>
          <a:bodyPr/>
          <a:lstStyle/>
          <a:p>
            <a:r>
              <a:rPr lang="de-DE" dirty="0">
                <a:solidFill>
                  <a:srgbClr val="00B050"/>
                </a:solidFill>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EDA60315-6B1A-448E-3DFD-B9AE342BD1CC}"/>
              </a:ext>
            </a:extLst>
          </p:cNvPr>
          <p:cNvSpPr>
            <a:spLocks noGrp="1"/>
          </p:cNvSpPr>
          <p:nvPr>
            <p:ph idx="1"/>
          </p:nvPr>
        </p:nvSpPr>
        <p:spPr>
          <a:xfrm>
            <a:off x="838200" y="1474838"/>
            <a:ext cx="10515600" cy="5138397"/>
          </a:xfrm>
        </p:spPr>
        <p:txBody>
          <a:bodyPr>
            <a:normAutofit/>
          </a:bodyPr>
          <a:lstStyle/>
          <a:p>
            <a:r>
              <a:rPr lang="de-DE" sz="2600" dirty="0">
                <a:solidFill>
                  <a:srgbClr val="00B050"/>
                </a:solidFill>
                <a:latin typeface="Jost" pitchFamily="2" charset="0"/>
                <a:ea typeface="Jost" pitchFamily="2" charset="0"/>
              </a:rPr>
              <a:t>wenn jede Mannschaft 14 Spieler*innen dabei hat, dann dauert das sehr lange </a:t>
            </a:r>
            <a:r>
              <a:rPr lang="de-DE" sz="2600" dirty="0">
                <a:solidFill>
                  <a:srgbClr val="00B050"/>
                </a:solidFill>
                <a:latin typeface="Jost" pitchFamily="2" charset="0"/>
                <a:ea typeface="Jost" pitchFamily="2" charset="0"/>
                <a:sym typeface="Wingdings" panose="05000000000000000000" pitchFamily="2" charset="2"/>
              </a:rPr>
              <a:t> bei Übungsdurchgang wurde 1,5 Stunden für 4 Mannschaften berechnet, was sehr knapp war</a:t>
            </a:r>
          </a:p>
          <a:p>
            <a:pPr lvl="1"/>
            <a:r>
              <a:rPr lang="de-DE" sz="2300" dirty="0">
                <a:solidFill>
                  <a:schemeClr val="accent6">
                    <a:lumMod val="75000"/>
                  </a:schemeClr>
                </a:solidFill>
                <a:latin typeface="Jost" pitchFamily="2" charset="0"/>
                <a:ea typeface="Jost" pitchFamily="2" charset="0"/>
                <a:sym typeface="Wingdings" panose="05000000000000000000" pitchFamily="2" charset="2"/>
              </a:rPr>
              <a:t>Bitte: vorher üben und zu Beginn mehr Zeit einplanen</a:t>
            </a:r>
          </a:p>
          <a:p>
            <a:pPr lvl="1"/>
            <a:r>
              <a:rPr lang="de-DE" sz="2300" dirty="0">
                <a:solidFill>
                  <a:schemeClr val="accent6">
                    <a:lumMod val="75000"/>
                  </a:schemeClr>
                </a:solidFill>
                <a:latin typeface="Jost" pitchFamily="2" charset="0"/>
                <a:ea typeface="Jost" pitchFamily="2" charset="0"/>
                <a:sym typeface="Wingdings" panose="05000000000000000000" pitchFamily="2" charset="2"/>
              </a:rPr>
              <a:t>im Training diese Übungen als Koordinationsübungen machen</a:t>
            </a:r>
          </a:p>
          <a:p>
            <a:pPr lvl="1"/>
            <a:r>
              <a:rPr lang="de-DE" sz="2300" dirty="0">
                <a:solidFill>
                  <a:schemeClr val="accent6">
                    <a:lumMod val="75000"/>
                  </a:schemeClr>
                </a:solidFill>
                <a:latin typeface="Jost" pitchFamily="2" charset="0"/>
                <a:ea typeface="Jost" pitchFamily="2" charset="0"/>
                <a:sym typeface="Wingdings" panose="05000000000000000000" pitchFamily="2" charset="2"/>
              </a:rPr>
              <a:t>nehmt die Eltern mit in die Verantwortung zu Helfen</a:t>
            </a:r>
          </a:p>
          <a:p>
            <a:pPr lvl="1"/>
            <a:r>
              <a:rPr lang="de-DE" sz="2300" dirty="0">
                <a:solidFill>
                  <a:schemeClr val="accent6">
                    <a:lumMod val="75000"/>
                  </a:schemeClr>
                </a:solidFill>
                <a:latin typeface="Jost" pitchFamily="2" charset="0"/>
                <a:ea typeface="Jost" pitchFamily="2" charset="0"/>
                <a:sym typeface="Wingdings" panose="05000000000000000000" pitchFamily="2" charset="2"/>
              </a:rPr>
              <a:t>Pro Übung: 1 Wertungsrichter, damit es gleich ist</a:t>
            </a:r>
          </a:p>
          <a:p>
            <a:pPr marL="457200" lvl="1" indent="0">
              <a:buNone/>
            </a:pPr>
            <a:endParaRPr lang="de-DE" sz="2300" dirty="0">
              <a:solidFill>
                <a:srgbClr val="FF0000"/>
              </a:solidFill>
              <a:latin typeface="Jost" pitchFamily="2" charset="0"/>
              <a:ea typeface="Jost" pitchFamily="2" charset="0"/>
              <a:sym typeface="Wingdings" panose="05000000000000000000" pitchFamily="2" charset="2"/>
            </a:endParaRPr>
          </a:p>
          <a:p>
            <a:r>
              <a:rPr lang="de-DE" sz="2600" dirty="0">
                <a:solidFill>
                  <a:schemeClr val="accent6">
                    <a:lumMod val="75000"/>
                  </a:schemeClr>
                </a:solidFill>
                <a:latin typeface="Jost" pitchFamily="2" charset="0"/>
                <a:ea typeface="Jost" pitchFamily="2" charset="0"/>
              </a:rPr>
              <a:t>Saison 25/26 ist eine Testphase </a:t>
            </a:r>
            <a:r>
              <a:rPr lang="de-DE" sz="2600" dirty="0">
                <a:solidFill>
                  <a:schemeClr val="accent6">
                    <a:lumMod val="75000"/>
                  </a:schemeClr>
                </a:solidFill>
                <a:latin typeface="Jost" pitchFamily="2" charset="0"/>
                <a:ea typeface="Jost" pitchFamily="2" charset="0"/>
                <a:sym typeface="Wingdings" panose="05000000000000000000" pitchFamily="2" charset="2"/>
              </a:rPr>
              <a:t> bei Problemen in dieser Phase kann es auch mal abgebrochen werden und 0:0 gewertet werden (Ausnahme!), ABER: es wird gemacht + gewertet</a:t>
            </a:r>
          </a:p>
          <a:p>
            <a:r>
              <a:rPr lang="de-DE" sz="2600" dirty="0">
                <a:solidFill>
                  <a:srgbClr val="00B050"/>
                </a:solidFill>
                <a:latin typeface="Jost" pitchFamily="2" charset="0"/>
                <a:ea typeface="Jost" pitchFamily="2" charset="0"/>
                <a:sym typeface="Wingdings" panose="05000000000000000000" pitchFamily="2" charset="2"/>
              </a:rPr>
              <a:t>Anmerkung/Kritik: viel Neues, was insgesamt zu Frustration und Überforderung führt</a:t>
            </a:r>
          </a:p>
        </p:txBody>
      </p:sp>
      <p:sp>
        <p:nvSpPr>
          <p:cNvPr id="4" name="Foliennummernplatzhalter 3">
            <a:extLst>
              <a:ext uri="{FF2B5EF4-FFF2-40B4-BE49-F238E27FC236}">
                <a16:creationId xmlns:a16="http://schemas.microsoft.com/office/drawing/2014/main" id="{00E21E64-9D19-EBB4-DC34-D25BD79C357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26</a:t>
            </a:fld>
            <a:endParaRPr lang="de-DE" dirty="0">
              <a:latin typeface="Jost" pitchFamily="2" charset="0"/>
              <a:ea typeface="Jost" pitchFamily="2" charset="0"/>
            </a:endParaRPr>
          </a:p>
        </p:txBody>
      </p:sp>
    </p:spTree>
    <p:extLst>
      <p:ext uri="{BB962C8B-B14F-4D97-AF65-F5344CB8AC3E}">
        <p14:creationId xmlns:p14="http://schemas.microsoft.com/office/powerpoint/2010/main" val="1657831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3B8BC-DAE9-04FE-F3ED-5CD5BE79EA4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3426469-7185-8724-E66F-178377914198}"/>
              </a:ext>
            </a:extLst>
          </p:cNvPr>
          <p:cNvSpPr>
            <a:spLocks noGrp="1"/>
          </p:cNvSpPr>
          <p:nvPr>
            <p:ph type="title"/>
          </p:nvPr>
        </p:nvSpPr>
        <p:spPr>
          <a:xfrm>
            <a:off x="838200" y="365125"/>
            <a:ext cx="10515600" cy="785249"/>
          </a:xfrm>
        </p:spPr>
        <p:txBody>
          <a:bodyPr/>
          <a:lstStyle/>
          <a:p>
            <a:r>
              <a:rPr lang="de-DE" dirty="0">
                <a:solidFill>
                  <a:srgbClr val="00B050"/>
                </a:solidFill>
                <a:latin typeface="Jost" pitchFamily="2" charset="0"/>
                <a:ea typeface="Jost" pitchFamily="2" charset="0"/>
              </a:rPr>
              <a:t>E-Jugend</a:t>
            </a:r>
          </a:p>
        </p:txBody>
      </p:sp>
      <p:sp>
        <p:nvSpPr>
          <p:cNvPr id="3" name="Inhaltsplatzhalter 2">
            <a:extLst>
              <a:ext uri="{FF2B5EF4-FFF2-40B4-BE49-F238E27FC236}">
                <a16:creationId xmlns:a16="http://schemas.microsoft.com/office/drawing/2014/main" id="{1F506515-F8EF-0F84-1932-5E0E075B9780}"/>
              </a:ext>
            </a:extLst>
          </p:cNvPr>
          <p:cNvSpPr>
            <a:spLocks noGrp="1"/>
          </p:cNvSpPr>
          <p:nvPr>
            <p:ph idx="1"/>
          </p:nvPr>
        </p:nvSpPr>
        <p:spPr>
          <a:xfrm>
            <a:off x="838200" y="1474838"/>
            <a:ext cx="10515600" cy="5138397"/>
          </a:xfrm>
        </p:spPr>
        <p:txBody>
          <a:bodyPr>
            <a:normAutofit/>
          </a:bodyPr>
          <a:lstStyle/>
          <a:p>
            <a:r>
              <a:rPr lang="de-DE" sz="2300" dirty="0">
                <a:solidFill>
                  <a:srgbClr val="00B050"/>
                </a:solidFill>
                <a:latin typeface="Jost"/>
              </a:rPr>
              <a:t>Übungen kosten viel Trainingszeit, wenn man 2*1,5 Stunden Trainingszeit hat</a:t>
            </a:r>
            <a:br>
              <a:rPr lang="de-DE" sz="2300" dirty="0">
                <a:solidFill>
                  <a:srgbClr val="00B050"/>
                </a:solidFill>
                <a:latin typeface="Jost"/>
              </a:rPr>
            </a:br>
            <a:r>
              <a:rPr lang="de-DE" sz="2300" dirty="0">
                <a:solidFill>
                  <a:srgbClr val="00B050"/>
                </a:solidFill>
                <a:latin typeface="Jost"/>
              </a:rPr>
              <a:t>(Abkleben, durchführen, Abbaue etc.)</a:t>
            </a:r>
          </a:p>
          <a:p>
            <a:pPr lvl="1"/>
            <a:r>
              <a:rPr lang="de-DE" sz="2300" dirty="0">
                <a:solidFill>
                  <a:schemeClr val="accent6">
                    <a:lumMod val="75000"/>
                  </a:schemeClr>
                </a:solidFill>
                <a:latin typeface="Jost"/>
              </a:rPr>
              <a:t>Ziel ist es, dass die Kinder Koordination erlernen, wenn dann die Maßeinheiten nicht übereinstimmen/eingehalten </a:t>
            </a:r>
            <a:br>
              <a:rPr lang="de-DE" sz="2300" dirty="0">
                <a:solidFill>
                  <a:schemeClr val="accent6">
                    <a:lumMod val="75000"/>
                  </a:schemeClr>
                </a:solidFill>
                <a:latin typeface="Jost"/>
              </a:rPr>
            </a:br>
            <a:r>
              <a:rPr lang="de-DE" sz="2300" dirty="0">
                <a:solidFill>
                  <a:schemeClr val="accent6">
                    <a:lumMod val="75000"/>
                  </a:schemeClr>
                </a:solidFill>
                <a:latin typeface="Jost"/>
              </a:rPr>
              <a:t>werden können, ist das in Ordnung </a:t>
            </a:r>
            <a:r>
              <a:rPr lang="de-DE" sz="2300" dirty="0">
                <a:solidFill>
                  <a:schemeClr val="accent6">
                    <a:lumMod val="75000"/>
                  </a:schemeClr>
                </a:solidFill>
                <a:latin typeface="Jost"/>
                <a:sym typeface="Wingdings" panose="05000000000000000000" pitchFamily="2" charset="2"/>
              </a:rPr>
              <a:t> </a:t>
            </a:r>
            <a:r>
              <a:rPr lang="de-DE" sz="2300" dirty="0">
                <a:solidFill>
                  <a:srgbClr val="00B050"/>
                </a:solidFill>
                <a:latin typeface="Jost"/>
                <a:sym typeface="Wingdings" panose="05000000000000000000" pitchFamily="2" charset="2"/>
              </a:rPr>
              <a:t>bitte in </a:t>
            </a:r>
            <a:r>
              <a:rPr lang="de-DE" sz="2300" dirty="0" err="1">
                <a:solidFill>
                  <a:srgbClr val="00B050"/>
                </a:solidFill>
                <a:latin typeface="Jost"/>
                <a:sym typeface="Wingdings" panose="05000000000000000000" pitchFamily="2" charset="2"/>
              </a:rPr>
              <a:t>DfBs</a:t>
            </a:r>
            <a:r>
              <a:rPr lang="de-DE" sz="2300" dirty="0">
                <a:solidFill>
                  <a:srgbClr val="00B050"/>
                </a:solidFill>
                <a:latin typeface="Jost"/>
                <a:sym typeface="Wingdings" panose="05000000000000000000" pitchFamily="2" charset="2"/>
              </a:rPr>
              <a:t> einfügen, dass dies gestattet ist</a:t>
            </a:r>
          </a:p>
          <a:p>
            <a:r>
              <a:rPr lang="de-DE" sz="2300" dirty="0">
                <a:solidFill>
                  <a:schemeClr val="accent6">
                    <a:lumMod val="75000"/>
                  </a:schemeClr>
                </a:solidFill>
                <a:latin typeface="Jost"/>
              </a:rPr>
              <a:t>Abfrage der </a:t>
            </a:r>
            <a:r>
              <a:rPr lang="de-DE" sz="2300" dirty="0" err="1">
                <a:solidFill>
                  <a:schemeClr val="accent6">
                    <a:lumMod val="75000"/>
                  </a:schemeClr>
                </a:solidFill>
                <a:latin typeface="Jost"/>
              </a:rPr>
              <a:t>Koord.übungen</a:t>
            </a:r>
            <a:r>
              <a:rPr lang="de-DE" sz="2300" dirty="0">
                <a:solidFill>
                  <a:schemeClr val="accent6">
                    <a:lumMod val="75000"/>
                  </a:schemeClr>
                </a:solidFill>
                <a:latin typeface="Jost"/>
              </a:rPr>
              <a:t> bei Spielplanung mindestens für Hinrunde, kann aber bis 2 Wochen vorher in Ausnahmefällen geändert werden </a:t>
            </a:r>
            <a:r>
              <a:rPr lang="de-DE" sz="2300" dirty="0">
                <a:solidFill>
                  <a:schemeClr val="accent6">
                    <a:lumMod val="75000"/>
                  </a:schemeClr>
                </a:solidFill>
                <a:latin typeface="Jost"/>
                <a:sym typeface="Wingdings" panose="05000000000000000000" pitchFamily="2" charset="2"/>
              </a:rPr>
              <a:t> wer möchte, kann die Übungen auch bis Spieljahresende melden</a:t>
            </a:r>
            <a:endParaRPr lang="de-DE" sz="2300" dirty="0">
              <a:solidFill>
                <a:schemeClr val="accent6">
                  <a:lumMod val="75000"/>
                </a:schemeClr>
              </a:solidFill>
              <a:latin typeface="Jost"/>
            </a:endParaRPr>
          </a:p>
        </p:txBody>
      </p:sp>
      <p:sp>
        <p:nvSpPr>
          <p:cNvPr id="4" name="Foliennummernplatzhalter 3">
            <a:extLst>
              <a:ext uri="{FF2B5EF4-FFF2-40B4-BE49-F238E27FC236}">
                <a16:creationId xmlns:a16="http://schemas.microsoft.com/office/drawing/2014/main" id="{27A5032B-EF33-83A2-64BE-91108EC9ECB3}"/>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27</a:t>
            </a:fld>
            <a:endParaRPr lang="de-DE" dirty="0">
              <a:latin typeface="Jost" pitchFamily="2" charset="0"/>
              <a:ea typeface="Jost" pitchFamily="2" charset="0"/>
            </a:endParaRPr>
          </a:p>
        </p:txBody>
      </p:sp>
    </p:spTree>
    <p:extLst>
      <p:ext uri="{BB962C8B-B14F-4D97-AF65-F5344CB8AC3E}">
        <p14:creationId xmlns:p14="http://schemas.microsoft.com/office/powerpoint/2010/main" val="3032542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41EA7-E6E8-BD35-FD9E-DAE6D92AE5B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10FD4BC-41CA-F40C-77D7-95981D33AEC5}"/>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t>
            </a:r>
            <a:r>
              <a:rPr lang="de-DE" dirty="0" err="1">
                <a:latin typeface="Jost" pitchFamily="2" charset="0"/>
                <a:ea typeface="Jost" pitchFamily="2" charset="0"/>
              </a:rPr>
              <a:t>Talentiade</a:t>
            </a:r>
            <a:endParaRPr lang="de-DE" dirty="0">
              <a:latin typeface="Jost" pitchFamily="2" charset="0"/>
              <a:ea typeface="Jost" pitchFamily="2" charset="0"/>
            </a:endParaRPr>
          </a:p>
        </p:txBody>
      </p:sp>
      <p:sp>
        <p:nvSpPr>
          <p:cNvPr id="3" name="Inhaltsplatzhalter 2">
            <a:extLst>
              <a:ext uri="{FF2B5EF4-FFF2-40B4-BE49-F238E27FC236}">
                <a16:creationId xmlns:a16="http://schemas.microsoft.com/office/drawing/2014/main" id="{C7795CEE-3E0E-5433-05ED-2E71AF50A7BB}"/>
              </a:ext>
            </a:extLst>
          </p:cNvPr>
          <p:cNvSpPr>
            <a:spLocks noGrp="1"/>
          </p:cNvSpPr>
          <p:nvPr>
            <p:ph idx="1"/>
          </p:nvPr>
        </p:nvSpPr>
        <p:spPr>
          <a:xfrm>
            <a:off x="838200" y="1474839"/>
            <a:ext cx="10515600" cy="4702124"/>
          </a:xfrm>
        </p:spPr>
        <p:txBody>
          <a:bodyPr>
            <a:normAutofit fontScale="85000" lnSpcReduction="20000"/>
          </a:bodyPr>
          <a:lstStyle/>
          <a:p>
            <a:r>
              <a:rPr lang="de-DE" b="1" dirty="0"/>
              <a:t>Die </a:t>
            </a:r>
            <a:r>
              <a:rPr lang="de-DE" b="1" dirty="0" err="1"/>
              <a:t>Talentiade</a:t>
            </a:r>
            <a:r>
              <a:rPr lang="de-DE" b="1" dirty="0"/>
              <a:t> ist Teil der Leistungs-Sichtung und wird ab Stufe 2 von </a:t>
            </a:r>
            <a:r>
              <a:rPr lang="de-DE" b="1" dirty="0" err="1"/>
              <a:t>Sichtern</a:t>
            </a:r>
            <a:r>
              <a:rPr lang="de-DE" b="1" dirty="0"/>
              <a:t> begleitet!</a:t>
            </a:r>
          </a:p>
          <a:p>
            <a:endParaRPr lang="de-DE" dirty="0"/>
          </a:p>
          <a:p>
            <a:r>
              <a:rPr lang="de-DE" dirty="0"/>
              <a:t>Stufe 1 in E-Jugend-Spielbetrieb eingebunden</a:t>
            </a:r>
          </a:p>
          <a:p>
            <a:pPr lvl="1"/>
            <a:r>
              <a:rPr lang="de-DE" dirty="0"/>
              <a:t>Die ersten 3 Spieltag der Runde sind „</a:t>
            </a:r>
            <a:r>
              <a:rPr lang="de-DE" dirty="0" err="1"/>
              <a:t>Talentiade</a:t>
            </a:r>
            <a:r>
              <a:rPr lang="de-DE" dirty="0"/>
              <a:t>-Spieltage“ </a:t>
            </a:r>
          </a:p>
          <a:p>
            <a:pPr lvl="2"/>
            <a:r>
              <a:rPr lang="de-DE" dirty="0"/>
              <a:t>20./21.09.</a:t>
            </a:r>
          </a:p>
          <a:p>
            <a:pPr lvl="2"/>
            <a:r>
              <a:rPr lang="de-DE" dirty="0"/>
              <a:t>27./28.09.</a:t>
            </a:r>
          </a:p>
          <a:p>
            <a:pPr lvl="2"/>
            <a:r>
              <a:rPr lang="de-DE" dirty="0"/>
              <a:t>04./05.10.</a:t>
            </a:r>
          </a:p>
          <a:p>
            <a:pPr lvl="1"/>
            <a:r>
              <a:rPr lang="de-DE" dirty="0"/>
              <a:t>Die Koordinationsübungen werden vom Bezirk bekanntgegeben</a:t>
            </a:r>
          </a:p>
          <a:p>
            <a:pPr lvl="1"/>
            <a:r>
              <a:rPr lang="de-DE" dirty="0"/>
              <a:t>Dies betrifft den älteren Jahrgang 2015</a:t>
            </a:r>
          </a:p>
          <a:p>
            <a:endParaRPr lang="de-DE" dirty="0"/>
          </a:p>
          <a:p>
            <a:pPr lvl="1"/>
            <a:r>
              <a:rPr lang="de-DE" dirty="0"/>
              <a:t>Hebt bitte die Wertungskarten euerer E-Jugend-Kinder auf</a:t>
            </a:r>
          </a:p>
          <a:p>
            <a:pPr lvl="1"/>
            <a:r>
              <a:rPr lang="de-DE" dirty="0"/>
              <a:t>Die beste Punktzahl wird dann vom Bezirk über einen Link abgefragt und die „Gewinnerkinder“ für den Bezirksentscheid (Runde 2) bekanntgegeben </a:t>
            </a:r>
          </a:p>
          <a:p>
            <a:r>
              <a:rPr lang="de-DE" dirty="0"/>
              <a:t>Es qualifizieren sich vor. 35-45 Jungs + 35-45 Mädchen</a:t>
            </a:r>
          </a:p>
        </p:txBody>
      </p:sp>
      <p:sp>
        <p:nvSpPr>
          <p:cNvPr id="4" name="Foliennummernplatzhalter 3">
            <a:extLst>
              <a:ext uri="{FF2B5EF4-FFF2-40B4-BE49-F238E27FC236}">
                <a16:creationId xmlns:a16="http://schemas.microsoft.com/office/drawing/2014/main" id="{5C604C18-6990-9284-DD1E-A006458DB581}"/>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28</a:t>
            </a:fld>
            <a:endParaRPr lang="de-DE" dirty="0">
              <a:latin typeface="Jost" pitchFamily="2" charset="0"/>
              <a:ea typeface="Jost" pitchFamily="2" charset="0"/>
            </a:endParaRPr>
          </a:p>
        </p:txBody>
      </p:sp>
    </p:spTree>
    <p:extLst>
      <p:ext uri="{BB962C8B-B14F-4D97-AF65-F5344CB8AC3E}">
        <p14:creationId xmlns:p14="http://schemas.microsoft.com/office/powerpoint/2010/main" val="1641320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60691-1DF5-022F-6C43-B9440402C03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2BA16FF-7EB5-897E-51FA-D4F9EA9B9B97}"/>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t>
            </a:r>
            <a:r>
              <a:rPr lang="de-DE" dirty="0" err="1">
                <a:latin typeface="Jost" pitchFamily="2" charset="0"/>
                <a:ea typeface="Jost" pitchFamily="2" charset="0"/>
              </a:rPr>
              <a:t>Talentiade</a:t>
            </a:r>
            <a:endParaRPr lang="de-DE" dirty="0">
              <a:latin typeface="Jost" pitchFamily="2" charset="0"/>
              <a:ea typeface="Jost" pitchFamily="2" charset="0"/>
            </a:endParaRPr>
          </a:p>
        </p:txBody>
      </p:sp>
      <p:sp>
        <p:nvSpPr>
          <p:cNvPr id="3" name="Inhaltsplatzhalter 2">
            <a:extLst>
              <a:ext uri="{FF2B5EF4-FFF2-40B4-BE49-F238E27FC236}">
                <a16:creationId xmlns:a16="http://schemas.microsoft.com/office/drawing/2014/main" id="{87698ED3-04F9-A1B4-D3E1-98DDAF9766BD}"/>
              </a:ext>
            </a:extLst>
          </p:cNvPr>
          <p:cNvSpPr>
            <a:spLocks noGrp="1"/>
          </p:cNvSpPr>
          <p:nvPr>
            <p:ph idx="1"/>
          </p:nvPr>
        </p:nvSpPr>
        <p:spPr>
          <a:xfrm>
            <a:off x="838200" y="1474839"/>
            <a:ext cx="10515600" cy="4702124"/>
          </a:xfrm>
        </p:spPr>
        <p:txBody>
          <a:bodyPr>
            <a:normAutofit/>
          </a:bodyPr>
          <a:lstStyle/>
          <a:p>
            <a:r>
              <a:rPr lang="de-DE" dirty="0"/>
              <a:t>Stufe 2 Bezirksentscheid</a:t>
            </a:r>
          </a:p>
          <a:p>
            <a:pPr lvl="1"/>
            <a:r>
              <a:rPr lang="de-DE" dirty="0"/>
              <a:t>Ausrichtung als Turnier</a:t>
            </a:r>
          </a:p>
          <a:p>
            <a:pPr lvl="1"/>
            <a:r>
              <a:rPr lang="de-DE" dirty="0"/>
              <a:t>6-10 Koordinationsübungen (werden durch den BWHV gestellt und sind verbindlich)</a:t>
            </a:r>
          </a:p>
          <a:p>
            <a:pPr lvl="1"/>
            <a:r>
              <a:rPr lang="de-DE" dirty="0"/>
              <a:t>Handballturnier 6+1 (Hier werden Platzierungen von </a:t>
            </a:r>
            <a:r>
              <a:rPr lang="de-DE" dirty="0" err="1"/>
              <a:t>Sichtern</a:t>
            </a:r>
            <a:r>
              <a:rPr lang="de-DE" dirty="0"/>
              <a:t> vergeben)</a:t>
            </a:r>
          </a:p>
          <a:p>
            <a:pPr lvl="1"/>
            <a:r>
              <a:rPr lang="de-DE" dirty="0"/>
              <a:t>Termin: bis vor den Sommerferien</a:t>
            </a:r>
          </a:p>
          <a:p>
            <a:pPr lvl="2"/>
            <a:r>
              <a:rPr lang="de-DE" dirty="0"/>
              <a:t>Vorschlag: zwischen 18.04.-03.05.2026</a:t>
            </a:r>
          </a:p>
          <a:p>
            <a:pPr lvl="2"/>
            <a:endParaRPr lang="de-DE" dirty="0"/>
          </a:p>
          <a:p>
            <a:r>
              <a:rPr lang="de-DE" dirty="0"/>
              <a:t>Es qualifizieren sich 15 Jungs + 15 Mädchen</a:t>
            </a:r>
          </a:p>
          <a:p>
            <a:pPr lvl="1"/>
            <a:r>
              <a:rPr lang="de-DE" dirty="0"/>
              <a:t>Diese müssen in die Bezirksfördergruppen aufgenommen werden</a:t>
            </a:r>
          </a:p>
        </p:txBody>
      </p:sp>
      <p:sp>
        <p:nvSpPr>
          <p:cNvPr id="4" name="Foliennummernplatzhalter 3">
            <a:extLst>
              <a:ext uri="{FF2B5EF4-FFF2-40B4-BE49-F238E27FC236}">
                <a16:creationId xmlns:a16="http://schemas.microsoft.com/office/drawing/2014/main" id="{7C156617-0770-2408-FF6F-CC9E535757D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29</a:t>
            </a:fld>
            <a:endParaRPr lang="de-DE" dirty="0">
              <a:latin typeface="Jost" pitchFamily="2" charset="0"/>
              <a:ea typeface="Jost" pitchFamily="2" charset="0"/>
            </a:endParaRPr>
          </a:p>
        </p:txBody>
      </p:sp>
    </p:spTree>
    <p:extLst>
      <p:ext uri="{BB962C8B-B14F-4D97-AF65-F5344CB8AC3E}">
        <p14:creationId xmlns:p14="http://schemas.microsoft.com/office/powerpoint/2010/main" val="3114529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46DA92-CD99-8E6E-98CA-CB63E50434C4}"/>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Tagesordnung</a:t>
            </a:r>
          </a:p>
        </p:txBody>
      </p:sp>
      <p:sp>
        <p:nvSpPr>
          <p:cNvPr id="3" name="Inhaltsplatzhalter 2">
            <a:extLst>
              <a:ext uri="{FF2B5EF4-FFF2-40B4-BE49-F238E27FC236}">
                <a16:creationId xmlns:a16="http://schemas.microsoft.com/office/drawing/2014/main" id="{800615E7-FA79-3151-5224-7F238A4E0109}"/>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Ehrung der Staffelsieger</a:t>
            </a:r>
          </a:p>
          <a:p>
            <a:r>
              <a:rPr lang="de-DE" dirty="0">
                <a:latin typeface="Jost" pitchFamily="2" charset="0"/>
                <a:ea typeface="Jost" pitchFamily="2" charset="0"/>
              </a:rPr>
              <a:t>Kommunikation – wir haben ein Problem</a:t>
            </a:r>
          </a:p>
          <a:p>
            <a:r>
              <a:rPr lang="de-DE" dirty="0">
                <a:latin typeface="Jost" pitchFamily="2" charset="0"/>
                <a:ea typeface="Jost" pitchFamily="2" charset="0"/>
              </a:rPr>
              <a:t>Rückblick auf die Qualifikationen</a:t>
            </a:r>
          </a:p>
          <a:p>
            <a:r>
              <a:rPr lang="de-DE" dirty="0">
                <a:latin typeface="Jost" pitchFamily="2" charset="0"/>
                <a:ea typeface="Jost" pitchFamily="2" charset="0"/>
              </a:rPr>
              <a:t>Spielformen und Organisation im Kinderhandball</a:t>
            </a:r>
          </a:p>
          <a:p>
            <a:r>
              <a:rPr lang="de-DE" dirty="0">
                <a:latin typeface="Jost" pitchFamily="2" charset="0"/>
                <a:ea typeface="Jost" pitchFamily="2" charset="0"/>
              </a:rPr>
              <a:t>Spielplanung</a:t>
            </a:r>
          </a:p>
          <a:p>
            <a:pPr lvl="1"/>
            <a:r>
              <a:rPr lang="de-DE" dirty="0">
                <a:latin typeface="Jost" pitchFamily="2" charset="0"/>
                <a:ea typeface="Jost" pitchFamily="2" charset="0"/>
              </a:rPr>
              <a:t>Auswahltermine der Jahrgänge 2013/14</a:t>
            </a:r>
          </a:p>
          <a:p>
            <a:r>
              <a:rPr lang="de-DE" dirty="0">
                <a:latin typeface="Jost" pitchFamily="2" charset="0"/>
                <a:ea typeface="Jost" pitchFamily="2" charset="0"/>
              </a:rPr>
              <a:t>Regeländerungen durch IHF/DHB</a:t>
            </a:r>
          </a:p>
          <a:p>
            <a:r>
              <a:rPr lang="de-DE" dirty="0">
                <a:latin typeface="Jost" pitchFamily="2" charset="0"/>
                <a:ea typeface="Jost" pitchFamily="2" charset="0"/>
              </a:rPr>
              <a:t>Alias-Bezeichnungen bei Vereinskooperationen</a:t>
            </a:r>
          </a:p>
          <a:p>
            <a:r>
              <a:rPr lang="de-DE" dirty="0">
                <a:latin typeface="Jost" pitchFamily="2" charset="0"/>
                <a:ea typeface="Jost" pitchFamily="2" charset="0"/>
              </a:rPr>
              <a:t>Finale Abstimmung der Mannschaftsmeldungen und Spielklassen</a:t>
            </a:r>
          </a:p>
        </p:txBody>
      </p:sp>
      <p:sp>
        <p:nvSpPr>
          <p:cNvPr id="4" name="Foliennummernplatzhalter 3">
            <a:extLst>
              <a:ext uri="{FF2B5EF4-FFF2-40B4-BE49-F238E27FC236}">
                <a16:creationId xmlns:a16="http://schemas.microsoft.com/office/drawing/2014/main" id="{4A020A51-4B54-9653-409D-DADCC15324D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a:t>
            </a:fld>
            <a:endParaRPr lang="de-DE" dirty="0">
              <a:latin typeface="Jost" pitchFamily="2" charset="0"/>
              <a:ea typeface="Jost" pitchFamily="2" charset="0"/>
            </a:endParaRPr>
          </a:p>
        </p:txBody>
      </p:sp>
    </p:spTree>
    <p:extLst>
      <p:ext uri="{BB962C8B-B14F-4D97-AF65-F5344CB8AC3E}">
        <p14:creationId xmlns:p14="http://schemas.microsoft.com/office/powerpoint/2010/main" val="1417541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8A9A6-87F7-48FA-3B10-31F86658FBC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826D3D-9B21-A294-6F9A-DE2939771E49}"/>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E-Jugend - </a:t>
            </a:r>
            <a:r>
              <a:rPr lang="de-DE" dirty="0" err="1">
                <a:latin typeface="Jost" pitchFamily="2" charset="0"/>
                <a:ea typeface="Jost" pitchFamily="2" charset="0"/>
              </a:rPr>
              <a:t>Talentiade</a:t>
            </a:r>
            <a:endParaRPr lang="de-DE" dirty="0">
              <a:latin typeface="Jost" pitchFamily="2" charset="0"/>
              <a:ea typeface="Jost" pitchFamily="2" charset="0"/>
            </a:endParaRPr>
          </a:p>
        </p:txBody>
      </p:sp>
      <p:sp>
        <p:nvSpPr>
          <p:cNvPr id="3" name="Inhaltsplatzhalter 2">
            <a:extLst>
              <a:ext uri="{FF2B5EF4-FFF2-40B4-BE49-F238E27FC236}">
                <a16:creationId xmlns:a16="http://schemas.microsoft.com/office/drawing/2014/main" id="{244054DD-5D33-E318-4D7B-224106D01AD0}"/>
              </a:ext>
            </a:extLst>
          </p:cNvPr>
          <p:cNvSpPr>
            <a:spLocks noGrp="1"/>
          </p:cNvSpPr>
          <p:nvPr>
            <p:ph idx="1"/>
          </p:nvPr>
        </p:nvSpPr>
        <p:spPr>
          <a:xfrm>
            <a:off x="838200" y="1474839"/>
            <a:ext cx="10515600" cy="4702124"/>
          </a:xfrm>
        </p:spPr>
        <p:txBody>
          <a:bodyPr>
            <a:normAutofit/>
          </a:bodyPr>
          <a:lstStyle/>
          <a:p>
            <a:r>
              <a:rPr lang="de-DE" dirty="0"/>
              <a:t>Stufe 3 Verbandsentscheid</a:t>
            </a:r>
          </a:p>
          <a:p>
            <a:pPr lvl="1"/>
            <a:r>
              <a:rPr lang="de-DE" dirty="0"/>
              <a:t>4 Turniere im BWHV</a:t>
            </a:r>
          </a:p>
          <a:p>
            <a:pPr lvl="1"/>
            <a:r>
              <a:rPr lang="de-DE" dirty="0"/>
              <a:t>Bezirk RN richtet zusammen mit Bezirk Neckar-Franken aus</a:t>
            </a:r>
          </a:p>
          <a:p>
            <a:pPr lvl="1"/>
            <a:r>
              <a:rPr lang="de-DE" dirty="0"/>
              <a:t>8 Koordinationsübungen</a:t>
            </a:r>
          </a:p>
          <a:p>
            <a:pPr lvl="1"/>
            <a:r>
              <a:rPr lang="de-DE" dirty="0"/>
              <a:t>Handballturnier 6+1</a:t>
            </a:r>
          </a:p>
          <a:p>
            <a:pPr lvl="1"/>
            <a:r>
              <a:rPr lang="de-DE" dirty="0"/>
              <a:t>Termin: Wochenende vor den </a:t>
            </a:r>
            <a:r>
              <a:rPr lang="de-DE" dirty="0" err="1"/>
              <a:t>Herbsferien</a:t>
            </a:r>
            <a:r>
              <a:rPr lang="de-DE" dirty="0"/>
              <a:t> 2026</a:t>
            </a:r>
          </a:p>
          <a:p>
            <a:pPr lvl="2"/>
            <a:r>
              <a:rPr lang="de-DE" dirty="0"/>
              <a:t>17./18.10.2026</a:t>
            </a:r>
          </a:p>
          <a:p>
            <a:pPr lvl="2"/>
            <a:endParaRPr lang="de-DE" dirty="0"/>
          </a:p>
          <a:p>
            <a:r>
              <a:rPr lang="de-DE" dirty="0"/>
              <a:t>Es qualifizieren sich 6 Jungs + 6 Mädchen fürs BWHV-Talentteam</a:t>
            </a:r>
          </a:p>
        </p:txBody>
      </p:sp>
      <p:sp>
        <p:nvSpPr>
          <p:cNvPr id="4" name="Foliennummernplatzhalter 3">
            <a:extLst>
              <a:ext uri="{FF2B5EF4-FFF2-40B4-BE49-F238E27FC236}">
                <a16:creationId xmlns:a16="http://schemas.microsoft.com/office/drawing/2014/main" id="{05322315-7103-08E7-BC00-5CE460573330}"/>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30</a:t>
            </a:fld>
            <a:endParaRPr lang="de-DE" dirty="0">
              <a:latin typeface="Jost" pitchFamily="2" charset="0"/>
              <a:ea typeface="Jost" pitchFamily="2" charset="0"/>
            </a:endParaRPr>
          </a:p>
        </p:txBody>
      </p:sp>
    </p:spTree>
    <p:extLst>
      <p:ext uri="{BB962C8B-B14F-4D97-AF65-F5344CB8AC3E}">
        <p14:creationId xmlns:p14="http://schemas.microsoft.com/office/powerpoint/2010/main" val="3507042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F028E-DB99-7DAB-1799-B503979CBFD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988EFE-AD89-70B2-5978-6B3DBCAED50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F-Jugend</a:t>
            </a:r>
          </a:p>
        </p:txBody>
      </p:sp>
      <p:sp>
        <p:nvSpPr>
          <p:cNvPr id="3" name="Inhaltsplatzhalter 2">
            <a:extLst>
              <a:ext uri="{FF2B5EF4-FFF2-40B4-BE49-F238E27FC236}">
                <a16:creationId xmlns:a16="http://schemas.microsoft.com/office/drawing/2014/main" id="{F59FCB17-3E4B-8E80-F277-3AA9F6DB5CB8}"/>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Allgemeines:</a:t>
            </a:r>
          </a:p>
          <a:p>
            <a:endParaRPr lang="de-DE" dirty="0">
              <a:latin typeface="Jost" pitchFamily="2" charset="0"/>
              <a:ea typeface="Jost" pitchFamily="2" charset="0"/>
            </a:endParaRPr>
          </a:p>
          <a:p>
            <a:pPr lvl="1"/>
            <a:r>
              <a:rPr lang="de-DE" dirty="0">
                <a:latin typeface="Jost" pitchFamily="2" charset="0"/>
                <a:ea typeface="Jost" pitchFamily="2" charset="0"/>
              </a:rPr>
              <a:t>4+1 Handball, Parcours, </a:t>
            </a:r>
            <a:r>
              <a:rPr lang="de-DE" dirty="0" err="1">
                <a:latin typeface="Jost" pitchFamily="2" charset="0"/>
                <a:ea typeface="Jost" pitchFamily="2" charset="0"/>
              </a:rPr>
              <a:t>Aufsetzerhandball</a:t>
            </a:r>
            <a:r>
              <a:rPr lang="de-DE" dirty="0">
                <a:latin typeface="Jost" pitchFamily="2" charset="0"/>
                <a:ea typeface="Jost" pitchFamily="2" charset="0"/>
              </a:rPr>
              <a:t> in Hallendritteln</a:t>
            </a:r>
          </a:p>
          <a:p>
            <a:endParaRPr lang="de-DE" dirty="0">
              <a:latin typeface="Jost" pitchFamily="2" charset="0"/>
              <a:ea typeface="Jost" pitchFamily="2" charset="0"/>
            </a:endParaRPr>
          </a:p>
          <a:p>
            <a:pPr lvl="1"/>
            <a:r>
              <a:rPr lang="de-DE" dirty="0">
                <a:latin typeface="Jost" pitchFamily="2" charset="0"/>
                <a:ea typeface="Jost" pitchFamily="2" charset="0"/>
              </a:rPr>
              <a:t>Ballgröße 0</a:t>
            </a:r>
          </a:p>
          <a:p>
            <a:pPr lvl="1"/>
            <a:r>
              <a:rPr lang="de-DE" dirty="0">
                <a:latin typeface="Jost" pitchFamily="2" charset="0"/>
                <a:ea typeface="Jost" pitchFamily="2" charset="0"/>
              </a:rPr>
              <a:t>Tore abgehängt auf 1,60m</a:t>
            </a:r>
          </a:p>
          <a:p>
            <a:pPr lvl="1"/>
            <a:endParaRPr lang="de-DE" dirty="0">
              <a:latin typeface="Jost" pitchFamily="2" charset="0"/>
              <a:ea typeface="Jost" pitchFamily="2" charset="0"/>
            </a:endParaRPr>
          </a:p>
          <a:p>
            <a:pPr lvl="1"/>
            <a:r>
              <a:rPr lang="de-DE" dirty="0">
                <a:latin typeface="Jost" pitchFamily="2" charset="0"/>
                <a:ea typeface="Jost" pitchFamily="2" charset="0"/>
              </a:rPr>
              <a:t>Keine Wertung und Siegerehrung für alle</a:t>
            </a:r>
            <a:endParaRPr lang="de-DE" dirty="0">
              <a:solidFill>
                <a:srgbClr val="FF0000"/>
              </a:solidFill>
              <a:latin typeface="Jost" pitchFamily="2" charset="0"/>
              <a:ea typeface="Jost" pitchFamily="2" charset="0"/>
            </a:endParaRPr>
          </a:p>
          <a:p>
            <a:pPr marL="457200" lvl="1" indent="0">
              <a:buNone/>
            </a:pPr>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B554516E-DE65-80AD-663D-81FCD072B5B9}"/>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31</a:t>
            </a:fld>
            <a:endParaRPr lang="de-DE" dirty="0">
              <a:latin typeface="Jost" pitchFamily="2" charset="0"/>
              <a:ea typeface="Jost" pitchFamily="2" charset="0"/>
            </a:endParaRPr>
          </a:p>
        </p:txBody>
      </p:sp>
    </p:spTree>
    <p:extLst>
      <p:ext uri="{BB962C8B-B14F-4D97-AF65-F5344CB8AC3E}">
        <p14:creationId xmlns:p14="http://schemas.microsoft.com/office/powerpoint/2010/main" val="1448632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C5501-2F88-9D79-9D8B-8F40F7EC391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29B1D3C-2F0A-48B5-9E9E-AE6713682F39}"/>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F-Jugend</a:t>
            </a:r>
          </a:p>
        </p:txBody>
      </p:sp>
      <p:sp>
        <p:nvSpPr>
          <p:cNvPr id="3" name="Inhaltsplatzhalter 2">
            <a:extLst>
              <a:ext uri="{FF2B5EF4-FFF2-40B4-BE49-F238E27FC236}">
                <a16:creationId xmlns:a16="http://schemas.microsoft.com/office/drawing/2014/main" id="{B165C017-959F-C3BE-586C-EAEEF4DD2A35}"/>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Erlaubte Abwehr-Varianten:</a:t>
            </a:r>
          </a:p>
          <a:p>
            <a:pPr lvl="1"/>
            <a:r>
              <a:rPr lang="de-DE" dirty="0">
                <a:latin typeface="Jost" pitchFamily="2" charset="0"/>
                <a:ea typeface="Jost" pitchFamily="2" charset="0"/>
              </a:rPr>
              <a:t>Manndeckung</a:t>
            </a:r>
          </a:p>
          <a:p>
            <a:endParaRPr lang="de-DE" dirty="0">
              <a:latin typeface="Jost" pitchFamily="2" charset="0"/>
              <a:ea typeface="Jost" pitchFamily="2" charset="0"/>
            </a:endParaRPr>
          </a:p>
          <a:p>
            <a:r>
              <a:rPr lang="de-DE" dirty="0">
                <a:latin typeface="Jost" pitchFamily="2" charset="0"/>
                <a:ea typeface="Jost" pitchFamily="2" charset="0"/>
              </a:rPr>
              <a:t>Abwurf statt Anspiel</a:t>
            </a:r>
          </a:p>
          <a:p>
            <a:endParaRPr lang="de-DE" dirty="0">
              <a:latin typeface="Jost" pitchFamily="2" charset="0"/>
              <a:ea typeface="Jost" pitchFamily="2" charset="0"/>
            </a:endParaRPr>
          </a:p>
          <a:p>
            <a:r>
              <a:rPr lang="de-DE" dirty="0">
                <a:latin typeface="Jost" pitchFamily="2" charset="0"/>
                <a:ea typeface="Jost" pitchFamily="2" charset="0"/>
              </a:rPr>
              <a:t>Torwart</a:t>
            </a:r>
          </a:p>
          <a:p>
            <a:pPr lvl="1"/>
            <a:r>
              <a:rPr lang="de-DE" dirty="0">
                <a:latin typeface="Jost" pitchFamily="2" charset="0"/>
                <a:ea typeface="Jost" pitchFamily="2" charset="0"/>
              </a:rPr>
              <a:t>Darf den Torraum nicht verlassen</a:t>
            </a:r>
          </a:p>
          <a:p>
            <a:pPr lvl="1"/>
            <a:endParaRPr lang="de-DE" dirty="0">
              <a:latin typeface="Jost" pitchFamily="2" charset="0"/>
              <a:ea typeface="Jost" pitchFamily="2" charset="0"/>
            </a:endParaRPr>
          </a:p>
          <a:p>
            <a:pPr lvl="1"/>
            <a:endParaRPr lang="de-DE" dirty="0">
              <a:latin typeface="Jost" pitchFamily="2" charset="0"/>
              <a:ea typeface="Jost" pitchFamily="2" charset="0"/>
            </a:endParaRPr>
          </a:p>
          <a:p>
            <a:endParaRPr lang="de-DE" dirty="0">
              <a:latin typeface="Jost" pitchFamily="2" charset="0"/>
              <a:ea typeface="Jost" pitchFamily="2" charset="0"/>
            </a:endParaRP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EDC47576-7261-CF16-9425-FE0D589EAC60}"/>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32</a:t>
            </a:fld>
            <a:endParaRPr lang="de-DE" dirty="0">
              <a:latin typeface="Jost" pitchFamily="2" charset="0"/>
              <a:ea typeface="Jost" pitchFamily="2" charset="0"/>
            </a:endParaRPr>
          </a:p>
        </p:txBody>
      </p:sp>
    </p:spTree>
    <p:extLst>
      <p:ext uri="{BB962C8B-B14F-4D97-AF65-F5344CB8AC3E}">
        <p14:creationId xmlns:p14="http://schemas.microsoft.com/office/powerpoint/2010/main" val="1668210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6E1FA-C32F-D988-6D64-B0A0440207B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BAC77E-307D-AEB6-7E9C-1CBFBB49609E}"/>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F-Jugend</a:t>
            </a:r>
          </a:p>
        </p:txBody>
      </p:sp>
      <p:sp>
        <p:nvSpPr>
          <p:cNvPr id="3" name="Inhaltsplatzhalter 2">
            <a:extLst>
              <a:ext uri="{FF2B5EF4-FFF2-40B4-BE49-F238E27FC236}">
                <a16:creationId xmlns:a16="http://schemas.microsoft.com/office/drawing/2014/main" id="{3B1E5B36-A4A8-52EA-3DC4-C0A4A9DF643C}"/>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Strafen:</a:t>
            </a:r>
          </a:p>
          <a:p>
            <a:pPr lvl="1"/>
            <a:r>
              <a:rPr lang="de-DE" dirty="0">
                <a:latin typeface="Jost" pitchFamily="2" charset="0"/>
                <a:ea typeface="Jost" pitchFamily="2" charset="0"/>
              </a:rPr>
              <a:t>persönliche Strafen für Spieler – Zeitstrafen gegen Offizielle geben Penalty</a:t>
            </a:r>
          </a:p>
          <a:p>
            <a:pPr lvl="1"/>
            <a:r>
              <a:rPr lang="de-DE" dirty="0">
                <a:latin typeface="Jost" pitchFamily="2" charset="0"/>
                <a:ea typeface="Jost" pitchFamily="2" charset="0"/>
              </a:rPr>
              <a:t>ABER pädagogisches Pfeifen und somit eigentlich keine Strafen!</a:t>
            </a:r>
          </a:p>
          <a:p>
            <a:pPr lvl="1"/>
            <a:endParaRPr lang="de-DE" dirty="0">
              <a:latin typeface="Jost" pitchFamily="2" charset="0"/>
              <a:ea typeface="Jost" pitchFamily="2" charset="0"/>
            </a:endParaRPr>
          </a:p>
          <a:p>
            <a:r>
              <a:rPr lang="de-DE" dirty="0">
                <a:latin typeface="Jost" pitchFamily="2" charset="0"/>
                <a:ea typeface="Jost" pitchFamily="2" charset="0"/>
              </a:rPr>
              <a:t>Penalty</a:t>
            </a:r>
          </a:p>
          <a:p>
            <a:pPr lvl="1"/>
            <a:r>
              <a:rPr lang="de-DE" dirty="0">
                <a:latin typeface="Jost" pitchFamily="2" charset="0"/>
                <a:ea typeface="Jost" pitchFamily="2" charset="0"/>
              </a:rPr>
              <a:t>Anlauf OHNE Prellen (möglichst 3 Schritte) und Schlagwurf</a:t>
            </a:r>
          </a:p>
          <a:p>
            <a:pPr lvl="1"/>
            <a:endParaRPr lang="de-DE" dirty="0">
              <a:latin typeface="Jost" pitchFamily="2" charset="0"/>
              <a:ea typeface="Jost" pitchFamily="2" charset="0"/>
            </a:endParaRPr>
          </a:p>
          <a:p>
            <a:r>
              <a:rPr lang="de-DE" dirty="0">
                <a:latin typeface="Jost" pitchFamily="2" charset="0"/>
                <a:ea typeface="Jost" pitchFamily="2" charset="0"/>
              </a:rPr>
              <a:t>Prellen</a:t>
            </a:r>
          </a:p>
          <a:p>
            <a:pPr lvl="1"/>
            <a:r>
              <a:rPr lang="de-DE" dirty="0">
                <a:latin typeface="Jost" pitchFamily="2" charset="0"/>
                <a:ea typeface="Jost" pitchFamily="2" charset="0"/>
              </a:rPr>
              <a:t>maximal 3 mal Prellen oder Tippen</a:t>
            </a:r>
          </a:p>
          <a:p>
            <a:pPr lvl="1"/>
            <a:r>
              <a:rPr lang="de-DE" dirty="0">
                <a:latin typeface="Jost" pitchFamily="2" charset="0"/>
                <a:ea typeface="Jost" pitchFamily="2" charset="0"/>
              </a:rPr>
              <a:t>ABER pädagogisches Pfeifen!</a:t>
            </a:r>
          </a:p>
          <a:p>
            <a:pPr lvl="1"/>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FAEC73BB-E3D5-9736-94FD-F8D494AE4E2C}"/>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33</a:t>
            </a:fld>
            <a:endParaRPr lang="de-DE" dirty="0">
              <a:latin typeface="Jost" pitchFamily="2" charset="0"/>
              <a:ea typeface="Jost" pitchFamily="2" charset="0"/>
            </a:endParaRPr>
          </a:p>
        </p:txBody>
      </p:sp>
    </p:spTree>
    <p:extLst>
      <p:ext uri="{BB962C8B-B14F-4D97-AF65-F5344CB8AC3E}">
        <p14:creationId xmlns:p14="http://schemas.microsoft.com/office/powerpoint/2010/main" val="4016662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AE405-AAAA-AB76-D809-3A2521A5918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DB45264-1166-9AF8-4ABC-C5E5D479426C}"/>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F-Jugend – </a:t>
            </a:r>
            <a:r>
              <a:rPr lang="de-DE" dirty="0" err="1">
                <a:latin typeface="Jost" pitchFamily="2" charset="0"/>
                <a:ea typeface="Jost" pitchFamily="2" charset="0"/>
              </a:rPr>
              <a:t>Aufsetzerhandball</a:t>
            </a:r>
            <a:endParaRPr lang="de-DE" dirty="0">
              <a:latin typeface="Jost" pitchFamily="2" charset="0"/>
              <a:ea typeface="Jost" pitchFamily="2" charset="0"/>
            </a:endParaRPr>
          </a:p>
        </p:txBody>
      </p:sp>
      <p:sp>
        <p:nvSpPr>
          <p:cNvPr id="3" name="Inhaltsplatzhalter 2">
            <a:extLst>
              <a:ext uri="{FF2B5EF4-FFF2-40B4-BE49-F238E27FC236}">
                <a16:creationId xmlns:a16="http://schemas.microsoft.com/office/drawing/2014/main" id="{38D78859-965C-2FA8-4F80-C75F9667E57E}"/>
              </a:ext>
            </a:extLst>
          </p:cNvPr>
          <p:cNvSpPr>
            <a:spLocks noGrp="1"/>
          </p:cNvSpPr>
          <p:nvPr>
            <p:ph idx="1"/>
          </p:nvPr>
        </p:nvSpPr>
        <p:spPr>
          <a:xfrm>
            <a:off x="838200" y="1474839"/>
            <a:ext cx="10515600" cy="4702124"/>
          </a:xfrm>
        </p:spPr>
        <p:txBody>
          <a:bodyPr>
            <a:normAutofit fontScale="92500" lnSpcReduction="10000"/>
          </a:bodyPr>
          <a:lstStyle/>
          <a:p>
            <a:r>
              <a:rPr lang="de-DE" dirty="0">
                <a:latin typeface="Jost" pitchFamily="2" charset="0"/>
                <a:ea typeface="Jost" pitchFamily="2" charset="0"/>
              </a:rPr>
              <a:t>Materialbedarf: 2 Stangentore = 4 Stangen, Klebeband zur Markierung der Torwurflinie</a:t>
            </a:r>
          </a:p>
          <a:p>
            <a:pPr>
              <a:lnSpc>
                <a:spcPct val="100000"/>
              </a:lnSpc>
            </a:pPr>
            <a:r>
              <a:rPr lang="de-DE" dirty="0">
                <a:latin typeface="Jost" pitchFamily="2" charset="0"/>
                <a:ea typeface="Jost" pitchFamily="2" charset="0"/>
              </a:rPr>
              <a:t>Auf jeder Seite steht ein 5m breites Tor</a:t>
            </a:r>
          </a:p>
          <a:p>
            <a:pPr>
              <a:lnSpc>
                <a:spcPct val="100000"/>
              </a:lnSpc>
            </a:pPr>
            <a:r>
              <a:rPr lang="de-DE" dirty="0">
                <a:latin typeface="Jost" pitchFamily="2" charset="0"/>
                <a:ea typeface="Jost" pitchFamily="2" charset="0"/>
              </a:rPr>
              <a:t>Spiel 5gg5, mit ständigem Spielerwechsel</a:t>
            </a:r>
          </a:p>
          <a:p>
            <a:pPr>
              <a:lnSpc>
                <a:spcPct val="100000"/>
              </a:lnSpc>
            </a:pPr>
            <a:r>
              <a:rPr lang="de-DE" dirty="0">
                <a:latin typeface="Jost" pitchFamily="2" charset="0"/>
                <a:ea typeface="Jost" pitchFamily="2" charset="0"/>
              </a:rPr>
              <a:t>5m-Linie vor den Toren, 1 fliegender TW, 1 fester TW, wodurch der jeweilige Angreifer immer Überzahl hat</a:t>
            </a:r>
          </a:p>
          <a:p>
            <a:pPr lvl="1">
              <a:lnSpc>
                <a:spcPct val="100000"/>
              </a:lnSpc>
            </a:pPr>
            <a:r>
              <a:rPr lang="de-DE" dirty="0">
                <a:latin typeface="Jost" pitchFamily="2" charset="0"/>
                <a:ea typeface="Jost" pitchFamily="2" charset="0"/>
              </a:rPr>
              <a:t>Angriff: 1 TW und 4 Feldspieler</a:t>
            </a:r>
          </a:p>
          <a:p>
            <a:pPr lvl="1">
              <a:lnSpc>
                <a:spcPct val="100000"/>
              </a:lnSpc>
            </a:pPr>
            <a:r>
              <a:rPr lang="de-DE" dirty="0">
                <a:latin typeface="Jost" pitchFamily="2" charset="0"/>
                <a:ea typeface="Jost" pitchFamily="2" charset="0"/>
              </a:rPr>
              <a:t>Abwehr: 2 TW und 3 Feldspieler</a:t>
            </a:r>
          </a:p>
          <a:p>
            <a:pPr>
              <a:lnSpc>
                <a:spcPct val="100000"/>
              </a:lnSpc>
            </a:pPr>
            <a:r>
              <a:rPr lang="de-DE" dirty="0">
                <a:latin typeface="Jost" pitchFamily="2" charset="0"/>
                <a:ea typeface="Jost" pitchFamily="2" charset="0"/>
              </a:rPr>
              <a:t>Daher: kein Prellen</a:t>
            </a:r>
          </a:p>
          <a:p>
            <a:pPr>
              <a:lnSpc>
                <a:spcPct val="100000"/>
              </a:lnSpc>
            </a:pPr>
            <a:r>
              <a:rPr lang="de-DE" dirty="0">
                <a:latin typeface="Jost" pitchFamily="2" charset="0"/>
                <a:ea typeface="Jost" pitchFamily="2" charset="0"/>
              </a:rPr>
              <a:t>Tor ist erzielt, wenn der Ball nach mind. einmaligem Aufsetzen durch das Stangentor geht</a:t>
            </a:r>
          </a:p>
        </p:txBody>
      </p:sp>
      <p:sp>
        <p:nvSpPr>
          <p:cNvPr id="4" name="Foliennummernplatzhalter 3">
            <a:extLst>
              <a:ext uri="{FF2B5EF4-FFF2-40B4-BE49-F238E27FC236}">
                <a16:creationId xmlns:a16="http://schemas.microsoft.com/office/drawing/2014/main" id="{E84A8185-6FDC-82F7-EB72-A48DDBB8AE1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34</a:t>
            </a:fld>
            <a:endParaRPr lang="de-DE" dirty="0">
              <a:latin typeface="Jost" pitchFamily="2" charset="0"/>
              <a:ea typeface="Jost" pitchFamily="2" charset="0"/>
            </a:endParaRPr>
          </a:p>
        </p:txBody>
      </p:sp>
    </p:spTree>
    <p:extLst>
      <p:ext uri="{BB962C8B-B14F-4D97-AF65-F5344CB8AC3E}">
        <p14:creationId xmlns:p14="http://schemas.microsoft.com/office/powerpoint/2010/main" val="35305741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30231-5D60-F2DE-3F1E-1C5A8B46B10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4B00DAD-CC73-54F7-9C86-4A8104F9C122}"/>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F-Jugend – </a:t>
            </a:r>
            <a:r>
              <a:rPr lang="de-DE" dirty="0" err="1">
                <a:latin typeface="Jost" pitchFamily="2" charset="0"/>
                <a:ea typeface="Jost" pitchFamily="2" charset="0"/>
              </a:rPr>
              <a:t>Aufsetzerhanball</a:t>
            </a: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3941B516-343B-7CA5-ED02-636DA7A60714}"/>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35</a:t>
            </a:fld>
            <a:endParaRPr lang="de-DE" dirty="0">
              <a:latin typeface="Jost" pitchFamily="2" charset="0"/>
              <a:ea typeface="Jost" pitchFamily="2" charset="0"/>
            </a:endParaRPr>
          </a:p>
        </p:txBody>
      </p:sp>
      <p:pic>
        <p:nvPicPr>
          <p:cNvPr id="8" name="Grafik 7">
            <a:extLst>
              <a:ext uri="{FF2B5EF4-FFF2-40B4-BE49-F238E27FC236}">
                <a16:creationId xmlns:a16="http://schemas.microsoft.com/office/drawing/2014/main" id="{CA671DA8-72D4-907E-F4BC-80563DAD3F9D}"/>
              </a:ext>
            </a:extLst>
          </p:cNvPr>
          <p:cNvPicPr>
            <a:picLocks noChangeAspect="1"/>
          </p:cNvPicPr>
          <p:nvPr/>
        </p:nvPicPr>
        <p:blipFill>
          <a:blip r:embed="rId2"/>
          <a:stretch>
            <a:fillRect/>
          </a:stretch>
        </p:blipFill>
        <p:spPr>
          <a:xfrm>
            <a:off x="1170039" y="1199957"/>
            <a:ext cx="9676275" cy="5292918"/>
          </a:xfrm>
          <a:prstGeom prst="rect">
            <a:avLst/>
          </a:prstGeom>
        </p:spPr>
      </p:pic>
    </p:spTree>
    <p:extLst>
      <p:ext uri="{BB962C8B-B14F-4D97-AF65-F5344CB8AC3E}">
        <p14:creationId xmlns:p14="http://schemas.microsoft.com/office/powerpoint/2010/main" val="750734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8074C-3D7B-2DBC-971E-8D2550C71D7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864551F-008E-1F52-30F7-CB21F3F181A3}"/>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Minis</a:t>
            </a:r>
          </a:p>
        </p:txBody>
      </p:sp>
      <p:sp>
        <p:nvSpPr>
          <p:cNvPr id="3" name="Inhaltsplatzhalter 2">
            <a:extLst>
              <a:ext uri="{FF2B5EF4-FFF2-40B4-BE49-F238E27FC236}">
                <a16:creationId xmlns:a16="http://schemas.microsoft.com/office/drawing/2014/main" id="{777119EC-0011-5220-33C8-3DC10EDE1C1E}"/>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Allgemeines:</a:t>
            </a:r>
          </a:p>
          <a:p>
            <a:endParaRPr lang="de-DE" dirty="0">
              <a:latin typeface="Jost" pitchFamily="2" charset="0"/>
              <a:ea typeface="Jost" pitchFamily="2" charset="0"/>
            </a:endParaRPr>
          </a:p>
          <a:p>
            <a:pPr lvl="1"/>
            <a:r>
              <a:rPr lang="de-DE" dirty="0" err="1">
                <a:latin typeface="Jost" pitchFamily="2" charset="0"/>
                <a:ea typeface="Jost" pitchFamily="2" charset="0"/>
              </a:rPr>
              <a:t>Aufsetzerhandball</a:t>
            </a:r>
            <a:r>
              <a:rPr lang="de-DE" dirty="0">
                <a:latin typeface="Jost" pitchFamily="2" charset="0"/>
                <a:ea typeface="Jost" pitchFamily="2" charset="0"/>
              </a:rPr>
              <a:t>, Parcours, Nebenspielform in Hallendritteln</a:t>
            </a:r>
          </a:p>
          <a:p>
            <a:endParaRPr lang="de-DE" dirty="0">
              <a:latin typeface="Jost" pitchFamily="2" charset="0"/>
              <a:ea typeface="Jost" pitchFamily="2" charset="0"/>
            </a:endParaRPr>
          </a:p>
          <a:p>
            <a:pPr lvl="1"/>
            <a:r>
              <a:rPr lang="de-DE" dirty="0">
                <a:latin typeface="Jost" pitchFamily="2" charset="0"/>
                <a:ea typeface="Jost" pitchFamily="2" charset="0"/>
              </a:rPr>
              <a:t>Ballgröße 00 oder Softball</a:t>
            </a:r>
          </a:p>
          <a:p>
            <a:pPr lvl="1"/>
            <a:r>
              <a:rPr lang="de-DE" dirty="0">
                <a:latin typeface="Jost" pitchFamily="2" charset="0"/>
                <a:ea typeface="Jost" pitchFamily="2" charset="0"/>
              </a:rPr>
              <a:t>Sollten Tore verwendet werden, abgehängt auf 1,60m</a:t>
            </a:r>
          </a:p>
          <a:p>
            <a:pPr lvl="1"/>
            <a:endParaRPr lang="de-DE" dirty="0">
              <a:latin typeface="Jost" pitchFamily="2" charset="0"/>
              <a:ea typeface="Jost" pitchFamily="2" charset="0"/>
            </a:endParaRPr>
          </a:p>
          <a:p>
            <a:pPr lvl="1"/>
            <a:r>
              <a:rPr lang="de-DE" dirty="0">
                <a:latin typeface="Jost" pitchFamily="2" charset="0"/>
                <a:ea typeface="Jost" pitchFamily="2" charset="0"/>
              </a:rPr>
              <a:t>Keine Wertung und Siegerehrung für alle</a:t>
            </a:r>
            <a:endParaRPr lang="de-DE" dirty="0">
              <a:solidFill>
                <a:srgbClr val="FF0000"/>
              </a:solidFill>
              <a:latin typeface="Jost" pitchFamily="2" charset="0"/>
              <a:ea typeface="Jost" pitchFamily="2" charset="0"/>
            </a:endParaRPr>
          </a:p>
          <a:p>
            <a:pPr marL="457200" lvl="1" indent="0">
              <a:buNone/>
            </a:pPr>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A490312E-F4C8-04A3-ADA2-D713ED1D81F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36</a:t>
            </a:fld>
            <a:endParaRPr lang="de-DE" dirty="0">
              <a:latin typeface="Jost" pitchFamily="2" charset="0"/>
              <a:ea typeface="Jost" pitchFamily="2" charset="0"/>
            </a:endParaRPr>
          </a:p>
        </p:txBody>
      </p:sp>
    </p:spTree>
    <p:extLst>
      <p:ext uri="{BB962C8B-B14F-4D97-AF65-F5344CB8AC3E}">
        <p14:creationId xmlns:p14="http://schemas.microsoft.com/office/powerpoint/2010/main" val="666463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32AC9-ABD4-00B0-8B8F-FB596B90A8C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EAFF85A-9DED-BBA5-6689-10D4C60F2FB3}"/>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Minis</a:t>
            </a:r>
          </a:p>
        </p:txBody>
      </p:sp>
      <p:sp>
        <p:nvSpPr>
          <p:cNvPr id="3" name="Inhaltsplatzhalter 2">
            <a:extLst>
              <a:ext uri="{FF2B5EF4-FFF2-40B4-BE49-F238E27FC236}">
                <a16:creationId xmlns:a16="http://schemas.microsoft.com/office/drawing/2014/main" id="{11116614-BE5F-F835-05D5-F443DB84AF7E}"/>
              </a:ext>
            </a:extLst>
          </p:cNvPr>
          <p:cNvSpPr>
            <a:spLocks noGrp="1"/>
          </p:cNvSpPr>
          <p:nvPr>
            <p:ph idx="1"/>
          </p:nvPr>
        </p:nvSpPr>
        <p:spPr>
          <a:xfrm>
            <a:off x="838200" y="1474839"/>
            <a:ext cx="10515600" cy="4702124"/>
          </a:xfrm>
        </p:spPr>
        <p:txBody>
          <a:bodyPr>
            <a:normAutofit/>
          </a:bodyPr>
          <a:lstStyle/>
          <a:p>
            <a:r>
              <a:rPr lang="de-DE" dirty="0" err="1">
                <a:latin typeface="Jost" pitchFamily="2" charset="0"/>
                <a:ea typeface="Jost" pitchFamily="2" charset="0"/>
              </a:rPr>
              <a:t>Aufsetzerhandball</a:t>
            </a:r>
            <a:r>
              <a:rPr lang="de-DE" dirty="0">
                <a:latin typeface="Jost" pitchFamily="2" charset="0"/>
                <a:ea typeface="Jost" pitchFamily="2" charset="0"/>
              </a:rPr>
              <a:t> 3gg3 oder 4gg4 – genaue Beschreibung ist in den </a:t>
            </a:r>
            <a:r>
              <a:rPr lang="de-DE" dirty="0" err="1">
                <a:latin typeface="Jost" pitchFamily="2" charset="0"/>
                <a:ea typeface="Jost" pitchFamily="2" charset="0"/>
              </a:rPr>
              <a:t>Dfb</a:t>
            </a:r>
            <a:r>
              <a:rPr lang="de-DE" dirty="0">
                <a:latin typeface="Jost" pitchFamily="2" charset="0"/>
                <a:ea typeface="Jost" pitchFamily="2" charset="0"/>
              </a:rPr>
              <a:t> enthalten als Pflichtspielform </a:t>
            </a:r>
            <a:r>
              <a:rPr lang="de-DE" dirty="0">
                <a:solidFill>
                  <a:srgbClr val="00B050"/>
                </a:solidFill>
                <a:latin typeface="Jost" pitchFamily="2" charset="0"/>
                <a:ea typeface="Jost" pitchFamily="2" charset="0"/>
                <a:sym typeface="Wingdings" panose="05000000000000000000" pitchFamily="2" charset="2"/>
              </a:rPr>
              <a:t> gibt es hierzu ein Video? </a:t>
            </a:r>
            <a:r>
              <a:rPr lang="de-DE" dirty="0">
                <a:solidFill>
                  <a:schemeClr val="accent6">
                    <a:lumMod val="75000"/>
                  </a:schemeClr>
                </a:solidFill>
                <a:latin typeface="Jost" pitchFamily="2" charset="0"/>
                <a:ea typeface="Jost" pitchFamily="2" charset="0"/>
                <a:sym typeface="Wingdings" panose="05000000000000000000" pitchFamily="2" charset="2"/>
              </a:rPr>
              <a:t>Rückinfo Leistungssport: nein, ein Video gibt es hierzu nicht</a:t>
            </a:r>
            <a:endParaRPr lang="de-DE" dirty="0">
              <a:solidFill>
                <a:schemeClr val="accent6">
                  <a:lumMod val="75000"/>
                </a:schemeClr>
              </a:solidFill>
              <a:latin typeface="Jost" pitchFamily="2" charset="0"/>
              <a:ea typeface="Jost" pitchFamily="2" charset="0"/>
            </a:endParaRPr>
          </a:p>
          <a:p>
            <a:r>
              <a:rPr lang="de-DE" dirty="0">
                <a:latin typeface="Jost" pitchFamily="2" charset="0"/>
                <a:ea typeface="Jost" pitchFamily="2" charset="0"/>
              </a:rPr>
              <a:t>Bewegungs- und Koordinationsparcours für alle</a:t>
            </a:r>
          </a:p>
          <a:p>
            <a:r>
              <a:rPr lang="de-DE" dirty="0" err="1">
                <a:latin typeface="Jost" pitchFamily="2" charset="0"/>
                <a:ea typeface="Jost" pitchFamily="2" charset="0"/>
              </a:rPr>
              <a:t>Nebenspielfom</a:t>
            </a:r>
            <a:r>
              <a:rPr lang="de-DE" dirty="0">
                <a:latin typeface="Jost" pitchFamily="2" charset="0"/>
                <a:ea typeface="Jost" pitchFamily="2" charset="0"/>
              </a:rPr>
              <a:t> (</a:t>
            </a:r>
            <a:r>
              <a:rPr lang="de-DE" dirty="0" err="1">
                <a:latin typeface="Jost" pitchFamily="2" charset="0"/>
                <a:ea typeface="Jost" pitchFamily="2" charset="0"/>
              </a:rPr>
              <a:t>ggf</a:t>
            </a:r>
            <a:r>
              <a:rPr lang="de-DE" dirty="0">
                <a:latin typeface="Jost" pitchFamily="2" charset="0"/>
                <a:ea typeface="Jost" pitchFamily="2" charset="0"/>
              </a:rPr>
              <a:t> mit Toren)</a:t>
            </a:r>
          </a:p>
          <a:p>
            <a:endParaRPr lang="de-DE" dirty="0">
              <a:latin typeface="Jost" pitchFamily="2" charset="0"/>
              <a:ea typeface="Jost" pitchFamily="2" charset="0"/>
            </a:endParaRPr>
          </a:p>
          <a:p>
            <a:r>
              <a:rPr lang="de-DE" dirty="0">
                <a:latin typeface="Jost" pitchFamily="2" charset="0"/>
                <a:ea typeface="Jost" pitchFamily="2" charset="0"/>
              </a:rPr>
              <a:t>Die Spielformen (ob 3gg3 oder 4gg4) und die Nebenspielform müssen mindestens 14 Tage vor dem Turnier bekanntgegeben werden</a:t>
            </a: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EAF7E88F-7139-E7C8-2C5A-7B6476F9CF45}"/>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37</a:t>
            </a:fld>
            <a:endParaRPr lang="de-DE" dirty="0">
              <a:latin typeface="Jost" pitchFamily="2" charset="0"/>
              <a:ea typeface="Jost" pitchFamily="2" charset="0"/>
            </a:endParaRPr>
          </a:p>
        </p:txBody>
      </p:sp>
    </p:spTree>
    <p:extLst>
      <p:ext uri="{BB962C8B-B14F-4D97-AF65-F5344CB8AC3E}">
        <p14:creationId xmlns:p14="http://schemas.microsoft.com/office/powerpoint/2010/main" val="1198923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57E6D-C3EF-6AEB-8994-2252AA4C356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98F4526-2ACF-BC1A-3206-80B73391D2F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Spielplanung</a:t>
            </a:r>
          </a:p>
        </p:txBody>
      </p:sp>
      <p:sp>
        <p:nvSpPr>
          <p:cNvPr id="3" name="Inhaltsplatzhalter 2">
            <a:extLst>
              <a:ext uri="{FF2B5EF4-FFF2-40B4-BE49-F238E27FC236}">
                <a16:creationId xmlns:a16="http://schemas.microsoft.com/office/drawing/2014/main" id="{BA292DEE-F6CF-D16C-4589-50460849DDA0}"/>
              </a:ext>
            </a:extLst>
          </p:cNvPr>
          <p:cNvSpPr>
            <a:spLocks noGrp="1"/>
          </p:cNvSpPr>
          <p:nvPr>
            <p:ph idx="1"/>
          </p:nvPr>
        </p:nvSpPr>
        <p:spPr>
          <a:xfrm>
            <a:off x="838200" y="1474839"/>
            <a:ext cx="10515600" cy="4702124"/>
          </a:xfrm>
        </p:spPr>
        <p:txBody>
          <a:bodyPr>
            <a:normAutofit lnSpcReduction="10000"/>
          </a:bodyPr>
          <a:lstStyle/>
          <a:p>
            <a:r>
              <a:rPr lang="de-DE" dirty="0">
                <a:latin typeface="Jost" pitchFamily="2" charset="0"/>
                <a:ea typeface="Jost" pitchFamily="2" charset="0"/>
              </a:rPr>
              <a:t>Vereine der Jugend-OL und Jugend-RL müssen Ziffern melden bis zum 24.06. 12:00 Uhr – sonst lauft ihr Gefahr, dass es nicht passt!</a:t>
            </a:r>
            <a:endParaRPr lang="de-DE" dirty="0">
              <a:solidFill>
                <a:srgbClr val="FF0000"/>
              </a:solidFill>
              <a:latin typeface="Jost" pitchFamily="2" charset="0"/>
              <a:ea typeface="Jost" pitchFamily="2" charset="0"/>
              <a:sym typeface="Wingdings" panose="05000000000000000000" pitchFamily="2" charset="2"/>
            </a:endParaRPr>
          </a:p>
          <a:p>
            <a:pPr lvl="1"/>
            <a:r>
              <a:rPr lang="de-DE" dirty="0">
                <a:solidFill>
                  <a:schemeClr val="accent6">
                    <a:lumMod val="75000"/>
                  </a:schemeClr>
                </a:solidFill>
                <a:latin typeface="Jost" pitchFamily="2" charset="0"/>
                <a:ea typeface="Jost" pitchFamily="2" charset="0"/>
                <a:sym typeface="Wingdings" panose="05000000000000000000" pitchFamily="2" charset="2"/>
              </a:rPr>
              <a:t>alle anderen werden analog zu den Platzziffern der Aktiven gesetzt  möchte jemand NICHT analog, dann bitte bis Mitte kommender Woche (25.06.) spieltechnik-rnt@badischer-hv.de melden</a:t>
            </a:r>
            <a:endParaRPr lang="de-DE" dirty="0">
              <a:solidFill>
                <a:schemeClr val="accent6">
                  <a:lumMod val="75000"/>
                </a:schemeClr>
              </a:solidFill>
              <a:latin typeface="Jost" pitchFamily="2" charset="0"/>
              <a:ea typeface="Jost" pitchFamily="2" charset="0"/>
            </a:endParaRPr>
          </a:p>
          <a:p>
            <a:pPr lvl="1"/>
            <a:endParaRPr lang="de-DE" dirty="0">
              <a:latin typeface="Jost" pitchFamily="2" charset="0"/>
              <a:ea typeface="Jost" pitchFamily="2" charset="0"/>
            </a:endParaRPr>
          </a:p>
          <a:p>
            <a:r>
              <a:rPr lang="de-DE" dirty="0">
                <a:latin typeface="Jost" pitchFamily="2" charset="0"/>
                <a:ea typeface="Jost" pitchFamily="2" charset="0"/>
              </a:rPr>
              <a:t>Spielplanphasen (gem. Abstimmung am 21.06.)</a:t>
            </a:r>
          </a:p>
          <a:p>
            <a:pPr lvl="1"/>
            <a:r>
              <a:rPr lang="de-DE" dirty="0">
                <a:latin typeface="Jost" pitchFamily="2" charset="0"/>
                <a:ea typeface="Jost" pitchFamily="2" charset="0"/>
              </a:rPr>
              <a:t>Phase 1:	bis 20.07.25</a:t>
            </a:r>
          </a:p>
          <a:p>
            <a:pPr lvl="1"/>
            <a:r>
              <a:rPr lang="de-DE" dirty="0">
                <a:latin typeface="Jost" pitchFamily="2" charset="0"/>
                <a:ea typeface="Jost" pitchFamily="2" charset="0"/>
              </a:rPr>
              <a:t>Phase 2:	bis 27.07.25</a:t>
            </a:r>
          </a:p>
          <a:p>
            <a:pPr lvl="1"/>
            <a:r>
              <a:rPr lang="de-DE" dirty="0">
                <a:latin typeface="Jost" pitchFamily="2" charset="0"/>
                <a:ea typeface="Jost" pitchFamily="2" charset="0"/>
              </a:rPr>
              <a:t>Phase 3:	bis 03.08.25</a:t>
            </a:r>
          </a:p>
          <a:p>
            <a:pPr lvl="1"/>
            <a:r>
              <a:rPr lang="de-DE" dirty="0">
                <a:latin typeface="Jost" pitchFamily="2" charset="0"/>
                <a:ea typeface="Jost" pitchFamily="2" charset="0"/>
              </a:rPr>
              <a:t>Danach sind Verlegungen kostenpflichtig!</a:t>
            </a:r>
          </a:p>
        </p:txBody>
      </p:sp>
      <p:sp>
        <p:nvSpPr>
          <p:cNvPr id="4" name="Foliennummernplatzhalter 3">
            <a:extLst>
              <a:ext uri="{FF2B5EF4-FFF2-40B4-BE49-F238E27FC236}">
                <a16:creationId xmlns:a16="http://schemas.microsoft.com/office/drawing/2014/main" id="{34434379-B860-4380-BB76-45DB149F48FA}"/>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38</a:t>
            </a:fld>
            <a:endParaRPr lang="de-DE" dirty="0">
              <a:latin typeface="Jost" pitchFamily="2" charset="0"/>
              <a:ea typeface="Jost" pitchFamily="2" charset="0"/>
            </a:endParaRPr>
          </a:p>
        </p:txBody>
      </p:sp>
    </p:spTree>
    <p:extLst>
      <p:ext uri="{BB962C8B-B14F-4D97-AF65-F5344CB8AC3E}">
        <p14:creationId xmlns:p14="http://schemas.microsoft.com/office/powerpoint/2010/main" val="2975332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15E8D-CB70-764F-5C4A-57D02377B31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89AE57D-6F0E-7943-B820-F9A756CC4566}"/>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Spielplanung</a:t>
            </a:r>
          </a:p>
        </p:txBody>
      </p:sp>
      <p:sp>
        <p:nvSpPr>
          <p:cNvPr id="3" name="Inhaltsplatzhalter 2">
            <a:extLst>
              <a:ext uri="{FF2B5EF4-FFF2-40B4-BE49-F238E27FC236}">
                <a16:creationId xmlns:a16="http://schemas.microsoft.com/office/drawing/2014/main" id="{6494C24E-DD31-2DBA-8C94-9DD7D6A137D3}"/>
              </a:ext>
            </a:extLst>
          </p:cNvPr>
          <p:cNvSpPr>
            <a:spLocks noGrp="1"/>
          </p:cNvSpPr>
          <p:nvPr>
            <p:ph idx="1"/>
          </p:nvPr>
        </p:nvSpPr>
        <p:spPr>
          <a:xfrm>
            <a:off x="838200" y="1474839"/>
            <a:ext cx="10515600" cy="4702124"/>
          </a:xfrm>
        </p:spPr>
        <p:txBody>
          <a:bodyPr>
            <a:normAutofit lnSpcReduction="10000"/>
          </a:bodyPr>
          <a:lstStyle/>
          <a:p>
            <a:r>
              <a:rPr lang="de-DE" dirty="0">
                <a:latin typeface="Jost" pitchFamily="2" charset="0"/>
                <a:ea typeface="Jost" pitchFamily="2" charset="0"/>
              </a:rPr>
              <a:t>Frauen-WM (26.11.-14.12.25 in Deutschland)</a:t>
            </a:r>
          </a:p>
          <a:p>
            <a:pPr lvl="1"/>
            <a:r>
              <a:rPr lang="de-DE" dirty="0">
                <a:latin typeface="Jost" pitchFamily="2" charset="0"/>
                <a:ea typeface="Jost" pitchFamily="2" charset="0"/>
              </a:rPr>
              <a:t>Kostenfreie Verlegung</a:t>
            </a:r>
          </a:p>
          <a:p>
            <a:pPr lvl="2"/>
            <a:r>
              <a:rPr lang="de-DE" dirty="0">
                <a:latin typeface="Jost" pitchFamily="2" charset="0"/>
                <a:ea typeface="Jost" pitchFamily="2" charset="0"/>
              </a:rPr>
              <a:t>Samstag, 29. November 2025</a:t>
            </a:r>
          </a:p>
          <a:p>
            <a:pPr lvl="2"/>
            <a:r>
              <a:rPr lang="de-DE" dirty="0">
                <a:latin typeface="Jost" pitchFamily="2" charset="0"/>
                <a:ea typeface="Jost" pitchFamily="2" charset="0"/>
              </a:rPr>
              <a:t>Sonntag, 30. November 2025</a:t>
            </a:r>
          </a:p>
          <a:p>
            <a:pPr lvl="2"/>
            <a:r>
              <a:rPr lang="de-DE" dirty="0">
                <a:latin typeface="Jost" pitchFamily="2" charset="0"/>
                <a:ea typeface="Jost" pitchFamily="2" charset="0"/>
              </a:rPr>
              <a:t>Bei Deutscher Beteiligung:</a:t>
            </a:r>
          </a:p>
          <a:p>
            <a:pPr lvl="3"/>
            <a:r>
              <a:rPr lang="de-DE" dirty="0">
                <a:latin typeface="Jost" pitchFamily="2" charset="0"/>
                <a:ea typeface="Jost" pitchFamily="2" charset="0"/>
              </a:rPr>
              <a:t>Freitag, 12. Dezember 2025</a:t>
            </a:r>
          </a:p>
          <a:p>
            <a:pPr lvl="3"/>
            <a:r>
              <a:rPr lang="de-DE" dirty="0">
                <a:latin typeface="Jost" pitchFamily="2" charset="0"/>
                <a:ea typeface="Jost" pitchFamily="2" charset="0"/>
              </a:rPr>
              <a:t>Sonntag, 14. Dezember 2025</a:t>
            </a:r>
          </a:p>
          <a:p>
            <a:endParaRPr lang="de-DE" dirty="0">
              <a:solidFill>
                <a:srgbClr val="FF0000"/>
              </a:solidFill>
              <a:latin typeface="Jost" pitchFamily="2" charset="0"/>
              <a:ea typeface="Jost" pitchFamily="2" charset="0"/>
            </a:endParaRPr>
          </a:p>
          <a:p>
            <a:r>
              <a:rPr lang="de-DE" dirty="0">
                <a:latin typeface="Jost" pitchFamily="2" charset="0"/>
                <a:ea typeface="Jost" pitchFamily="2" charset="0"/>
              </a:rPr>
              <a:t>Preisobergrenzen - verbindlich</a:t>
            </a:r>
          </a:p>
          <a:p>
            <a:pPr lvl="1"/>
            <a:r>
              <a:rPr lang="de-DE" dirty="0">
                <a:latin typeface="Jost" pitchFamily="2" charset="0"/>
                <a:ea typeface="Jost" pitchFamily="2" charset="0"/>
              </a:rPr>
              <a:t>Alle Aktiven-Spielklassen Bezirksoberliga und untere Spielklassen:</a:t>
            </a:r>
          </a:p>
          <a:p>
            <a:pPr marL="457200" lvl="1" indent="0">
              <a:buNone/>
            </a:pPr>
            <a:r>
              <a:rPr lang="de-DE" dirty="0">
                <a:latin typeface="Jost" pitchFamily="2" charset="0"/>
                <a:ea typeface="Jost" pitchFamily="2" charset="0"/>
              </a:rPr>
              <a:t>	Erwachsene € 4,00	Ermäßigt € 2,50</a:t>
            </a:r>
          </a:p>
          <a:p>
            <a:pPr lvl="1"/>
            <a:r>
              <a:rPr lang="de-DE" dirty="0">
                <a:latin typeface="Jost" pitchFamily="2" charset="0"/>
                <a:ea typeface="Jost" pitchFamily="2" charset="0"/>
              </a:rPr>
              <a:t>Jugendliche bis 18 Jahre haben freien Eintritt</a:t>
            </a:r>
          </a:p>
          <a:p>
            <a:endParaRPr lang="de-DE" dirty="0">
              <a:solidFill>
                <a:srgbClr val="FF0000"/>
              </a:solidFill>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D7A00CFB-3F80-5CD4-C086-100065B7F7F1}"/>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39</a:t>
            </a:fld>
            <a:endParaRPr lang="de-DE" dirty="0">
              <a:latin typeface="Jost" pitchFamily="2" charset="0"/>
              <a:ea typeface="Jost" pitchFamily="2" charset="0"/>
            </a:endParaRPr>
          </a:p>
        </p:txBody>
      </p:sp>
    </p:spTree>
    <p:extLst>
      <p:ext uri="{BB962C8B-B14F-4D97-AF65-F5344CB8AC3E}">
        <p14:creationId xmlns:p14="http://schemas.microsoft.com/office/powerpoint/2010/main" val="3137577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2C2F0-0735-4B25-21DC-C369B26A067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19EB393-BB02-C6B8-032A-CA541FB0D36B}"/>
              </a:ext>
            </a:extLst>
          </p:cNvPr>
          <p:cNvSpPr>
            <a:spLocks noGrp="1"/>
          </p:cNvSpPr>
          <p:nvPr>
            <p:ph idx="1"/>
          </p:nvPr>
        </p:nvSpPr>
        <p:spPr>
          <a:xfrm>
            <a:off x="838200" y="1474839"/>
            <a:ext cx="10515600" cy="4702124"/>
          </a:xfrm>
        </p:spPr>
        <p:txBody>
          <a:bodyPr>
            <a:normAutofit/>
          </a:bodyPr>
          <a:lstStyle/>
          <a:p>
            <a:pPr marL="0" indent="0" algn="ctr">
              <a:buNone/>
            </a:pPr>
            <a:endParaRPr lang="de-DE" sz="5000" dirty="0">
              <a:latin typeface="Jost" pitchFamily="2" charset="0"/>
              <a:ea typeface="Jost" pitchFamily="2" charset="0"/>
            </a:endParaRPr>
          </a:p>
          <a:p>
            <a:pPr marL="0" indent="0" algn="ctr">
              <a:buNone/>
            </a:pPr>
            <a:endParaRPr lang="de-DE" sz="5000" dirty="0">
              <a:latin typeface="Jost" pitchFamily="2" charset="0"/>
              <a:ea typeface="Jost" pitchFamily="2" charset="0"/>
            </a:endParaRPr>
          </a:p>
          <a:p>
            <a:pPr marL="0" indent="0" algn="ctr">
              <a:buNone/>
            </a:pPr>
            <a:r>
              <a:rPr lang="de-DE" sz="5000" dirty="0">
                <a:latin typeface="Jost" pitchFamily="2" charset="0"/>
                <a:ea typeface="Jost" pitchFamily="2" charset="0"/>
              </a:rPr>
              <a:t>Ehrung der Staffelsieger 24/25</a:t>
            </a:r>
          </a:p>
        </p:txBody>
      </p:sp>
      <p:sp>
        <p:nvSpPr>
          <p:cNvPr id="4" name="Foliennummernplatzhalter 3">
            <a:extLst>
              <a:ext uri="{FF2B5EF4-FFF2-40B4-BE49-F238E27FC236}">
                <a16:creationId xmlns:a16="http://schemas.microsoft.com/office/drawing/2014/main" id="{8C8F71A4-4569-C462-96E8-B0AE72BF1DE7}"/>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a:t>
            </a:fld>
            <a:endParaRPr lang="de-DE" dirty="0">
              <a:latin typeface="Jost" pitchFamily="2" charset="0"/>
              <a:ea typeface="Jost" pitchFamily="2" charset="0"/>
            </a:endParaRPr>
          </a:p>
        </p:txBody>
      </p:sp>
    </p:spTree>
    <p:extLst>
      <p:ext uri="{BB962C8B-B14F-4D97-AF65-F5344CB8AC3E}">
        <p14:creationId xmlns:p14="http://schemas.microsoft.com/office/powerpoint/2010/main" val="589397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6D164-5FFB-0360-FC54-0AA2C03D04F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7E24E66-F79A-540E-CCD5-CA16B40AEEF1}"/>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Spielplanung</a:t>
            </a:r>
          </a:p>
        </p:txBody>
      </p:sp>
      <p:sp>
        <p:nvSpPr>
          <p:cNvPr id="3" name="Inhaltsplatzhalter 2">
            <a:extLst>
              <a:ext uri="{FF2B5EF4-FFF2-40B4-BE49-F238E27FC236}">
                <a16:creationId xmlns:a16="http://schemas.microsoft.com/office/drawing/2014/main" id="{5E79B773-1932-C73E-500C-B2E8E8A97FE4}"/>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Meldung der Koordinationsübungen in der E-Jugend nach Phase 1 über einen Online-Link – wird noch per Mail bekanntgegeben</a:t>
            </a:r>
          </a:p>
          <a:p>
            <a:endParaRPr lang="de-DE" dirty="0">
              <a:latin typeface="Jost" pitchFamily="2" charset="0"/>
              <a:ea typeface="Jost" pitchFamily="2" charset="0"/>
            </a:endParaRPr>
          </a:p>
          <a:p>
            <a:r>
              <a:rPr lang="de-DE" dirty="0">
                <a:latin typeface="Jost" pitchFamily="2" charset="0"/>
                <a:ea typeface="Jost" pitchFamily="2" charset="0"/>
              </a:rPr>
              <a:t>F-Jugend/ABR-Turniere: in Phase 1 sind 2 Termine anzugeben – wer beide Termine bis 10.07.25 angibt, bekommt seinen definitiven Termin bis zum 14.07.25 zugeteilt</a:t>
            </a:r>
          </a:p>
          <a:p>
            <a:endParaRPr lang="de-DE" dirty="0">
              <a:latin typeface="Jost" pitchFamily="2" charset="0"/>
              <a:ea typeface="Jost" pitchFamily="2" charset="0"/>
            </a:endParaRPr>
          </a:p>
          <a:p>
            <a:pPr lvl="1"/>
            <a:r>
              <a:rPr lang="de-DE" dirty="0">
                <a:latin typeface="Jost" pitchFamily="2" charset="0"/>
                <a:ea typeface="Jost" pitchFamily="2" charset="0"/>
              </a:rPr>
              <a:t>Alle anderen erhalten ihre Termine nach Ende der Phase 3</a:t>
            </a:r>
          </a:p>
        </p:txBody>
      </p:sp>
      <p:sp>
        <p:nvSpPr>
          <p:cNvPr id="4" name="Foliennummernplatzhalter 3">
            <a:extLst>
              <a:ext uri="{FF2B5EF4-FFF2-40B4-BE49-F238E27FC236}">
                <a16:creationId xmlns:a16="http://schemas.microsoft.com/office/drawing/2014/main" id="{D648A3F5-65F4-A6EF-0305-F94F8ED8B0A3}"/>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40</a:t>
            </a:fld>
            <a:endParaRPr lang="de-DE" dirty="0">
              <a:latin typeface="Jost" pitchFamily="2" charset="0"/>
              <a:ea typeface="Jost" pitchFamily="2" charset="0"/>
            </a:endParaRPr>
          </a:p>
        </p:txBody>
      </p:sp>
    </p:spTree>
    <p:extLst>
      <p:ext uri="{BB962C8B-B14F-4D97-AF65-F5344CB8AC3E}">
        <p14:creationId xmlns:p14="http://schemas.microsoft.com/office/powerpoint/2010/main" val="2230726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F51A0-3EB9-E556-9397-7B9ACA5D0F7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50C5DD8-DE78-D16E-CF77-AFB9E8D98322}"/>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Spielplanung</a:t>
            </a:r>
          </a:p>
        </p:txBody>
      </p:sp>
      <p:sp>
        <p:nvSpPr>
          <p:cNvPr id="3" name="Inhaltsplatzhalter 2">
            <a:extLst>
              <a:ext uri="{FF2B5EF4-FFF2-40B4-BE49-F238E27FC236}">
                <a16:creationId xmlns:a16="http://schemas.microsoft.com/office/drawing/2014/main" id="{47637B5B-D482-7E17-2285-560AB17F1E66}"/>
              </a:ext>
            </a:extLst>
          </p:cNvPr>
          <p:cNvSpPr>
            <a:spLocks noGrp="1"/>
          </p:cNvSpPr>
          <p:nvPr>
            <p:ph idx="1"/>
          </p:nvPr>
        </p:nvSpPr>
        <p:spPr>
          <a:xfrm>
            <a:off x="838200" y="1474839"/>
            <a:ext cx="10515600" cy="4702124"/>
          </a:xfrm>
        </p:spPr>
        <p:txBody>
          <a:bodyPr>
            <a:normAutofit fontScale="92500" lnSpcReduction="10000"/>
          </a:bodyPr>
          <a:lstStyle/>
          <a:p>
            <a:r>
              <a:rPr lang="de-DE" dirty="0">
                <a:latin typeface="Jost" pitchFamily="2" charset="0"/>
                <a:ea typeface="Jost" pitchFamily="2" charset="0"/>
              </a:rPr>
              <a:t>weiblich Jahrgang 2013:</a:t>
            </a:r>
          </a:p>
          <a:p>
            <a:pPr lvl="2"/>
            <a:r>
              <a:rPr lang="de-DE" dirty="0">
                <a:latin typeface="Jost" pitchFamily="2" charset="0"/>
                <a:ea typeface="Jost" pitchFamily="2" charset="0"/>
              </a:rPr>
              <a:t>BOL:	6 Vereine</a:t>
            </a:r>
          </a:p>
          <a:p>
            <a:pPr lvl="2"/>
            <a:r>
              <a:rPr lang="de-DE" dirty="0">
                <a:latin typeface="Jost" pitchFamily="2" charset="0"/>
                <a:ea typeface="Jost" pitchFamily="2" charset="0"/>
              </a:rPr>
              <a:t>BL:	4 Vereine</a:t>
            </a:r>
          </a:p>
          <a:p>
            <a:pPr lvl="2"/>
            <a:r>
              <a:rPr lang="de-DE" dirty="0">
                <a:latin typeface="Jost" pitchFamily="2" charset="0"/>
                <a:ea typeface="Jost" pitchFamily="2" charset="0"/>
              </a:rPr>
              <a:t>BK:	4 Vereine</a:t>
            </a:r>
          </a:p>
          <a:p>
            <a:pPr lvl="1"/>
            <a:r>
              <a:rPr lang="de-DE" dirty="0">
                <a:latin typeface="Jost" pitchFamily="2" charset="0"/>
                <a:ea typeface="Jost" pitchFamily="2" charset="0"/>
              </a:rPr>
              <a:t>Training alle 14 Tage samstags von 09:00 bis 12:00</a:t>
            </a:r>
          </a:p>
          <a:p>
            <a:pPr lvl="1"/>
            <a:r>
              <a:rPr lang="de-DE" dirty="0">
                <a:latin typeface="Jost" pitchFamily="2" charset="0"/>
                <a:ea typeface="Jost" pitchFamily="2" charset="0"/>
              </a:rPr>
              <a:t>Vorschlag: ich sperre die BOL an den Trainingstagen samstags bis Uhr 13:30</a:t>
            </a:r>
          </a:p>
          <a:p>
            <a:pPr lvl="1"/>
            <a:r>
              <a:rPr lang="de-DE" dirty="0">
                <a:latin typeface="Jost" pitchFamily="2" charset="0"/>
                <a:ea typeface="Jost" pitchFamily="2" charset="0"/>
              </a:rPr>
              <a:t>Wer doch spielen will, schreibt mir ne Mail mit Zustimmung des Gegners</a:t>
            </a:r>
          </a:p>
          <a:p>
            <a:pPr lvl="2"/>
            <a:r>
              <a:rPr lang="de-DE" dirty="0">
                <a:latin typeface="Jost" pitchFamily="2" charset="0"/>
                <a:ea typeface="Jost" pitchFamily="2" charset="0"/>
              </a:rPr>
              <a:t>technisch: bitte einen Verlegungsantrag auf eine Uhrzeit nach der Sperrung stellen und im Text die richtige Uhrzeit absprechen – der Gegner bestätigt und ihr schickt mir den Screenshot des Antrags – ich trage dann die richtige Uhrzeit ein)</a:t>
            </a:r>
          </a:p>
          <a:p>
            <a:pPr lvl="1"/>
            <a:r>
              <a:rPr lang="de-DE" dirty="0">
                <a:latin typeface="Jost" pitchFamily="2" charset="0"/>
                <a:ea typeface="Jost" pitchFamily="2" charset="0"/>
              </a:rPr>
              <a:t>Die 4 BL/BK-Vereine haben die Termine beim Planen bitte selbst auf dem Schirm!!!</a:t>
            </a:r>
          </a:p>
          <a:p>
            <a:r>
              <a:rPr lang="de-DE" dirty="0">
                <a:latin typeface="Jost" pitchFamily="2" charset="0"/>
                <a:ea typeface="Jost" pitchFamily="2" charset="0"/>
              </a:rPr>
              <a:t>Weiblich Jahrgang 2014:</a:t>
            </a:r>
          </a:p>
          <a:p>
            <a:pPr lvl="1"/>
            <a:r>
              <a:rPr lang="de-DE" dirty="0">
                <a:latin typeface="Jost" pitchFamily="2" charset="0"/>
                <a:ea typeface="Jost" pitchFamily="2" charset="0"/>
              </a:rPr>
              <a:t>Leider immer gegenläufig – damit (fast) alle WEs betroffen</a:t>
            </a:r>
          </a:p>
        </p:txBody>
      </p:sp>
      <p:sp>
        <p:nvSpPr>
          <p:cNvPr id="4" name="Foliennummernplatzhalter 3">
            <a:extLst>
              <a:ext uri="{FF2B5EF4-FFF2-40B4-BE49-F238E27FC236}">
                <a16:creationId xmlns:a16="http://schemas.microsoft.com/office/drawing/2014/main" id="{43B039BC-E64B-C895-4106-9A03E061870A}"/>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41</a:t>
            </a:fld>
            <a:endParaRPr lang="de-DE" dirty="0">
              <a:latin typeface="Jost" pitchFamily="2" charset="0"/>
              <a:ea typeface="Jost" pitchFamily="2" charset="0"/>
            </a:endParaRPr>
          </a:p>
        </p:txBody>
      </p:sp>
    </p:spTree>
    <p:extLst>
      <p:ext uri="{BB962C8B-B14F-4D97-AF65-F5344CB8AC3E}">
        <p14:creationId xmlns:p14="http://schemas.microsoft.com/office/powerpoint/2010/main" val="2513288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606C8-FA37-4722-FA83-F9FD131458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8979E14-3956-9E7E-9EA9-168E2EE59EB0}"/>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Spielplanung</a:t>
            </a:r>
          </a:p>
        </p:txBody>
      </p:sp>
      <p:sp>
        <p:nvSpPr>
          <p:cNvPr id="3" name="Inhaltsplatzhalter 2">
            <a:extLst>
              <a:ext uri="{FF2B5EF4-FFF2-40B4-BE49-F238E27FC236}">
                <a16:creationId xmlns:a16="http://schemas.microsoft.com/office/drawing/2014/main" id="{23B42BF0-3251-8E3B-F073-A6927D2937D3}"/>
              </a:ext>
            </a:extLst>
          </p:cNvPr>
          <p:cNvSpPr>
            <a:spLocks noGrp="1"/>
          </p:cNvSpPr>
          <p:nvPr>
            <p:ph idx="1"/>
          </p:nvPr>
        </p:nvSpPr>
        <p:spPr>
          <a:xfrm>
            <a:off x="838200" y="1327355"/>
            <a:ext cx="10515600" cy="5165520"/>
          </a:xfrm>
        </p:spPr>
        <p:txBody>
          <a:bodyPr>
            <a:normAutofit fontScale="92500" lnSpcReduction="10000"/>
          </a:bodyPr>
          <a:lstStyle/>
          <a:p>
            <a:r>
              <a:rPr lang="de-DE" dirty="0">
                <a:latin typeface="Jost" pitchFamily="2" charset="0"/>
                <a:ea typeface="Jost" pitchFamily="2" charset="0"/>
              </a:rPr>
              <a:t>männlich Jahrgang 2013:</a:t>
            </a:r>
          </a:p>
          <a:p>
            <a:pPr lvl="2"/>
            <a:r>
              <a:rPr lang="de-DE" dirty="0">
                <a:latin typeface="Jost" pitchFamily="2" charset="0"/>
                <a:ea typeface="Jost" pitchFamily="2" charset="0"/>
              </a:rPr>
              <a:t>BOL:	alle Vereine</a:t>
            </a:r>
          </a:p>
          <a:p>
            <a:pPr lvl="2"/>
            <a:r>
              <a:rPr lang="de-DE" dirty="0">
                <a:latin typeface="Jost" pitchFamily="2" charset="0"/>
                <a:ea typeface="Jost" pitchFamily="2" charset="0"/>
              </a:rPr>
              <a:t>BL:	6 Verein</a:t>
            </a:r>
          </a:p>
          <a:p>
            <a:pPr lvl="2"/>
            <a:r>
              <a:rPr lang="de-DE" dirty="0">
                <a:latin typeface="Jost" pitchFamily="2" charset="0"/>
                <a:ea typeface="Jost" pitchFamily="2" charset="0"/>
              </a:rPr>
              <a:t>BK:	1 Verein</a:t>
            </a:r>
          </a:p>
          <a:p>
            <a:pPr lvl="2"/>
            <a:r>
              <a:rPr lang="de-DE" dirty="0">
                <a:latin typeface="Jost" pitchFamily="2" charset="0"/>
                <a:ea typeface="Jost" pitchFamily="2" charset="0"/>
              </a:rPr>
              <a:t>2.BK:	---</a:t>
            </a:r>
          </a:p>
          <a:p>
            <a:pPr lvl="2"/>
            <a:r>
              <a:rPr lang="de-DE" dirty="0">
                <a:latin typeface="Jost" pitchFamily="2" charset="0"/>
                <a:ea typeface="Jost" pitchFamily="2" charset="0"/>
              </a:rPr>
              <a:t>3.BK:	1 Verein</a:t>
            </a:r>
          </a:p>
          <a:p>
            <a:pPr lvl="1"/>
            <a:r>
              <a:rPr lang="de-DE" dirty="0">
                <a:latin typeface="Jost" pitchFamily="2" charset="0"/>
                <a:ea typeface="Jost" pitchFamily="2" charset="0"/>
              </a:rPr>
              <a:t>Training (fast) jeden Samstag von 09:00 bis 12:00</a:t>
            </a:r>
          </a:p>
          <a:p>
            <a:pPr lvl="1"/>
            <a:r>
              <a:rPr lang="de-DE" dirty="0">
                <a:latin typeface="Jost" pitchFamily="2" charset="0"/>
                <a:ea typeface="Jost" pitchFamily="2" charset="0"/>
              </a:rPr>
              <a:t>Vorschlag: ich sperre die BOL + BL an den Trainingstagen samstags bis Uhr 13:30</a:t>
            </a:r>
          </a:p>
          <a:p>
            <a:pPr lvl="1"/>
            <a:r>
              <a:rPr lang="de-DE" dirty="0">
                <a:latin typeface="Jost" pitchFamily="2" charset="0"/>
                <a:ea typeface="Jost" pitchFamily="2" charset="0"/>
              </a:rPr>
              <a:t>Wer doch spielen will, schreibt mir ne Mail mit Zustimmung des Gegners</a:t>
            </a:r>
          </a:p>
          <a:p>
            <a:pPr lvl="2"/>
            <a:r>
              <a:rPr lang="de-DE" dirty="0">
                <a:latin typeface="Jost" pitchFamily="2" charset="0"/>
                <a:ea typeface="Jost" pitchFamily="2" charset="0"/>
              </a:rPr>
              <a:t>technisch: bitte einen Verlegungsantrag auf eine Uhrzeit nach der Sperrung stellen und im Text die richtige Uhrzeit absprechen – der Gegner bestätigt und ihr schickt mir den Screenshot des Antrags – ich trage dann die richtige Uhrzeit ein)</a:t>
            </a:r>
          </a:p>
          <a:p>
            <a:pPr lvl="1"/>
            <a:r>
              <a:rPr lang="de-DE" dirty="0">
                <a:latin typeface="Jost" pitchFamily="2" charset="0"/>
                <a:ea typeface="Jost" pitchFamily="2" charset="0"/>
              </a:rPr>
              <a:t>Die Vereine der BL/BK haben die Termine beim Planen bitte selbst auf dem Schirm!!!</a:t>
            </a:r>
          </a:p>
          <a:p>
            <a:pPr lvl="1"/>
            <a:r>
              <a:rPr lang="de-DE" dirty="0">
                <a:latin typeface="Jost" pitchFamily="2" charset="0"/>
                <a:ea typeface="Jost" pitchFamily="2" charset="0"/>
              </a:rPr>
              <a:t>Wenn m14 dazu kommt sind es die gleichen Trainingstage</a:t>
            </a:r>
          </a:p>
        </p:txBody>
      </p:sp>
      <p:sp>
        <p:nvSpPr>
          <p:cNvPr id="4" name="Foliennummernplatzhalter 3">
            <a:extLst>
              <a:ext uri="{FF2B5EF4-FFF2-40B4-BE49-F238E27FC236}">
                <a16:creationId xmlns:a16="http://schemas.microsoft.com/office/drawing/2014/main" id="{50449C9D-BF3A-B0B3-05F6-C98C77DECCBC}"/>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42</a:t>
            </a:fld>
            <a:endParaRPr lang="de-DE" dirty="0">
              <a:latin typeface="Jost" pitchFamily="2" charset="0"/>
              <a:ea typeface="Jost" pitchFamily="2" charset="0"/>
            </a:endParaRPr>
          </a:p>
        </p:txBody>
      </p:sp>
    </p:spTree>
    <p:extLst>
      <p:ext uri="{BB962C8B-B14F-4D97-AF65-F5344CB8AC3E}">
        <p14:creationId xmlns:p14="http://schemas.microsoft.com/office/powerpoint/2010/main" val="23471323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5DC0D-94E2-BA7E-8086-45C23E4495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04884EF-3EBF-2AEA-2817-41308A81A851}"/>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Regeländerungen</a:t>
            </a:r>
          </a:p>
        </p:txBody>
      </p:sp>
      <p:sp>
        <p:nvSpPr>
          <p:cNvPr id="3" name="Inhaltsplatzhalter 2">
            <a:extLst>
              <a:ext uri="{FF2B5EF4-FFF2-40B4-BE49-F238E27FC236}">
                <a16:creationId xmlns:a16="http://schemas.microsoft.com/office/drawing/2014/main" id="{D9B1FC79-FAB4-C510-52BE-6BF3BC8E7754}"/>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Neue Passrechte – die Anwendungshilfe der Bezirke RN und SR sind nochmal beigefügt</a:t>
            </a:r>
          </a:p>
          <a:p>
            <a:endParaRPr lang="de-DE" dirty="0">
              <a:latin typeface="Jost" pitchFamily="2" charset="0"/>
              <a:ea typeface="Jost" pitchFamily="2" charset="0"/>
            </a:endParaRPr>
          </a:p>
          <a:p>
            <a:r>
              <a:rPr lang="de-DE" dirty="0">
                <a:latin typeface="Jost" pitchFamily="2" charset="0"/>
                <a:ea typeface="Jost" pitchFamily="2" charset="0"/>
              </a:rPr>
              <a:t>Silent Week H4A </a:t>
            </a:r>
            <a:r>
              <a:rPr lang="de-DE" dirty="0" err="1">
                <a:latin typeface="Jost" pitchFamily="2" charset="0"/>
                <a:ea typeface="Jost" pitchFamily="2" charset="0"/>
              </a:rPr>
              <a:t>PassOnline</a:t>
            </a:r>
            <a:r>
              <a:rPr lang="de-DE" dirty="0">
                <a:latin typeface="Jost" pitchFamily="2" charset="0"/>
                <a:ea typeface="Jost" pitchFamily="2" charset="0"/>
              </a:rPr>
              <a:t> – 30.06. - 08.07. (vor.) – erst danach können weitere Spielrechte beantragt werden</a:t>
            </a:r>
          </a:p>
          <a:p>
            <a:pPr marL="0" indent="0">
              <a:buNone/>
            </a:pP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3EDC9E3D-65C0-044A-0728-72BD3DD14F6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43</a:t>
            </a:fld>
            <a:endParaRPr lang="de-DE" dirty="0">
              <a:latin typeface="Jost" pitchFamily="2" charset="0"/>
              <a:ea typeface="Jost" pitchFamily="2" charset="0"/>
            </a:endParaRPr>
          </a:p>
        </p:txBody>
      </p:sp>
    </p:spTree>
    <p:extLst>
      <p:ext uri="{BB962C8B-B14F-4D97-AF65-F5344CB8AC3E}">
        <p14:creationId xmlns:p14="http://schemas.microsoft.com/office/powerpoint/2010/main" val="650170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C5939-7557-C244-381B-3B6126A4D5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86FEF18-96D4-4B78-ACB6-F327065E926C}"/>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Regeländerungen</a:t>
            </a:r>
          </a:p>
        </p:txBody>
      </p:sp>
      <p:sp>
        <p:nvSpPr>
          <p:cNvPr id="3" name="Inhaltsplatzhalter 2">
            <a:extLst>
              <a:ext uri="{FF2B5EF4-FFF2-40B4-BE49-F238E27FC236}">
                <a16:creationId xmlns:a16="http://schemas.microsoft.com/office/drawing/2014/main" id="{8B1B385D-DD07-B574-D782-D775B100507A}"/>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§22 DHB </a:t>
            </a:r>
            <a:r>
              <a:rPr lang="de-DE" dirty="0" err="1">
                <a:latin typeface="Jost" pitchFamily="2" charset="0"/>
                <a:ea typeface="Jost" pitchFamily="2" charset="0"/>
              </a:rPr>
              <a:t>SpO</a:t>
            </a:r>
            <a:r>
              <a:rPr lang="de-DE" dirty="0">
                <a:latin typeface="Jost" pitchFamily="2" charset="0"/>
                <a:ea typeface="Jost" pitchFamily="2" charset="0"/>
              </a:rPr>
              <a:t>		2 Spiele in 50 Stunden</a:t>
            </a:r>
          </a:p>
          <a:p>
            <a:endParaRPr lang="de-DE" dirty="0">
              <a:latin typeface="Jost" pitchFamily="2" charset="0"/>
              <a:ea typeface="Jost" pitchFamily="2" charset="0"/>
            </a:endParaRPr>
          </a:p>
          <a:p>
            <a:r>
              <a:rPr lang="de-DE" dirty="0">
                <a:latin typeface="Jost" pitchFamily="2" charset="0"/>
                <a:ea typeface="Jost" pitchFamily="2" charset="0"/>
              </a:rPr>
              <a:t>§55 DHB </a:t>
            </a:r>
            <a:r>
              <a:rPr lang="de-DE" dirty="0" err="1">
                <a:latin typeface="Jost" pitchFamily="2" charset="0"/>
                <a:ea typeface="Jost" pitchFamily="2" charset="0"/>
              </a:rPr>
              <a:t>SpO</a:t>
            </a:r>
            <a:r>
              <a:rPr lang="de-DE" dirty="0">
                <a:latin typeface="Jost" pitchFamily="2" charset="0"/>
                <a:ea typeface="Jost" pitchFamily="2" charset="0"/>
              </a:rPr>
              <a:t>		8 Wochen zum Freiwerden</a:t>
            </a:r>
          </a:p>
          <a:p>
            <a:endParaRPr lang="de-DE" dirty="0">
              <a:latin typeface="Jost" pitchFamily="2" charset="0"/>
              <a:ea typeface="Jost" pitchFamily="2" charset="0"/>
            </a:endParaRPr>
          </a:p>
          <a:p>
            <a:r>
              <a:rPr lang="de-DE" dirty="0">
                <a:latin typeface="Jost" pitchFamily="2" charset="0"/>
                <a:ea typeface="Jost" pitchFamily="2" charset="0"/>
              </a:rPr>
              <a:t>§26 DHB </a:t>
            </a:r>
            <a:r>
              <a:rPr lang="de-DE" dirty="0" err="1">
                <a:latin typeface="Jost" pitchFamily="2" charset="0"/>
                <a:ea typeface="Jost" pitchFamily="2" charset="0"/>
              </a:rPr>
              <a:t>SpO</a:t>
            </a:r>
            <a:r>
              <a:rPr lang="de-DE" dirty="0">
                <a:latin typeface="Jost" pitchFamily="2" charset="0"/>
                <a:ea typeface="Jost" pitchFamily="2" charset="0"/>
              </a:rPr>
              <a:t>		Wartefrist = bei allen 2 Monate</a:t>
            </a:r>
          </a:p>
          <a:p>
            <a:pPr marL="0" indent="0">
              <a:buNone/>
            </a:pP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B2D19706-B7FE-6561-550C-BB86ED67FF50}"/>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44</a:t>
            </a:fld>
            <a:endParaRPr lang="de-DE" dirty="0">
              <a:latin typeface="Jost" pitchFamily="2" charset="0"/>
              <a:ea typeface="Jost" pitchFamily="2" charset="0"/>
            </a:endParaRPr>
          </a:p>
        </p:txBody>
      </p:sp>
    </p:spTree>
    <p:extLst>
      <p:ext uri="{BB962C8B-B14F-4D97-AF65-F5344CB8AC3E}">
        <p14:creationId xmlns:p14="http://schemas.microsoft.com/office/powerpoint/2010/main" val="37329615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5D37E-2D6A-80DA-C4B9-025703C9884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FDDD211-C32B-F160-9735-B4DE1A4A789A}"/>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Regeländerungen</a:t>
            </a:r>
          </a:p>
        </p:txBody>
      </p:sp>
      <p:sp>
        <p:nvSpPr>
          <p:cNvPr id="3" name="Inhaltsplatzhalter 2">
            <a:extLst>
              <a:ext uri="{FF2B5EF4-FFF2-40B4-BE49-F238E27FC236}">
                <a16:creationId xmlns:a16="http://schemas.microsoft.com/office/drawing/2014/main" id="{2535D743-F782-8B13-4940-E755A852011E}"/>
              </a:ext>
            </a:extLst>
          </p:cNvPr>
          <p:cNvSpPr>
            <a:spLocks noGrp="1"/>
          </p:cNvSpPr>
          <p:nvPr>
            <p:ph idx="1"/>
          </p:nvPr>
        </p:nvSpPr>
        <p:spPr>
          <a:xfrm>
            <a:off x="838200" y="1474839"/>
            <a:ext cx="10515600" cy="4702124"/>
          </a:xfrm>
        </p:spPr>
        <p:txBody>
          <a:bodyPr>
            <a:normAutofit fontScale="92500" lnSpcReduction="10000"/>
          </a:bodyPr>
          <a:lstStyle/>
          <a:p>
            <a:r>
              <a:rPr lang="de-DE" dirty="0">
                <a:latin typeface="Jost" pitchFamily="2" charset="0"/>
                <a:ea typeface="Jost" pitchFamily="2" charset="0"/>
              </a:rPr>
              <a:t>16 Spieler / 5 Offizielle</a:t>
            </a:r>
          </a:p>
          <a:p>
            <a:r>
              <a:rPr lang="de-DE" dirty="0">
                <a:latin typeface="Jost" pitchFamily="2" charset="0"/>
                <a:ea typeface="Jost" pitchFamily="2" charset="0"/>
              </a:rPr>
              <a:t>Verletztenregel kann mittlerweile auch in den LVs umgesetzt werden – der BWHV wird in der Runde 25/26 diese Regelung NICHT einführen</a:t>
            </a:r>
          </a:p>
          <a:p>
            <a:r>
              <a:rPr lang="de-DE" dirty="0">
                <a:latin typeface="Jost" pitchFamily="2" charset="0"/>
                <a:ea typeface="Jost" pitchFamily="2" charset="0"/>
              </a:rPr>
              <a:t>Abwehr im Raum: Klarstellung - jedes Berühren der Linie ist ein 7-Meter (kein Ermessensspielraum mehr)</a:t>
            </a:r>
          </a:p>
          <a:p>
            <a:r>
              <a:rPr lang="de-DE" strike="sngStrike" dirty="0">
                <a:solidFill>
                  <a:srgbClr val="FF0000"/>
                </a:solidFill>
                <a:latin typeface="Jost" pitchFamily="2" charset="0"/>
                <a:ea typeface="Jost" pitchFamily="2" charset="0"/>
              </a:rPr>
              <a:t>Klarstellung: 0-Schritt aus dem </a:t>
            </a:r>
            <a:r>
              <a:rPr lang="de-DE" strike="sngStrike" dirty="0" err="1">
                <a:solidFill>
                  <a:srgbClr val="FF0000"/>
                </a:solidFill>
                <a:latin typeface="Jost" pitchFamily="2" charset="0"/>
                <a:ea typeface="Jost" pitchFamily="2" charset="0"/>
              </a:rPr>
              <a:t>Anprellen</a:t>
            </a:r>
            <a:r>
              <a:rPr lang="de-DE" strike="sngStrike" dirty="0">
                <a:solidFill>
                  <a:srgbClr val="FF0000"/>
                </a:solidFill>
                <a:latin typeface="Jost" pitchFamily="2" charset="0"/>
                <a:ea typeface="Jost" pitchFamily="2" charset="0"/>
              </a:rPr>
              <a:t> ist kein 0-Schritt sondern 1 Schritt (bisher nur in den Erläuterungen – jetzt in den Regeln)</a:t>
            </a:r>
          </a:p>
          <a:p>
            <a:pPr lvl="1"/>
            <a:r>
              <a:rPr lang="de-DE" dirty="0">
                <a:solidFill>
                  <a:srgbClr val="FF0000"/>
                </a:solidFill>
                <a:latin typeface="Jost" pitchFamily="2" charset="0"/>
                <a:ea typeface="Jost" pitchFamily="2" charset="0"/>
              </a:rPr>
              <a:t>siehe nächste Seite</a:t>
            </a:r>
          </a:p>
          <a:p>
            <a:r>
              <a:rPr lang="de-DE" dirty="0">
                <a:latin typeface="Jost" pitchFamily="2" charset="0"/>
                <a:ea typeface="Jost" pitchFamily="2" charset="0"/>
              </a:rPr>
              <a:t>Nach Kopftreffern aus dem 7-Meter oder beim direkten Freiwurf gibt es KEINE rote Karte mehr sondern 2 Minuten</a:t>
            </a:r>
          </a:p>
          <a:p>
            <a:r>
              <a:rPr lang="de-DE" dirty="0">
                <a:latin typeface="Jost" pitchFamily="2" charset="0"/>
                <a:ea typeface="Jost" pitchFamily="2" charset="0"/>
              </a:rPr>
              <a:t>Neue Erläuterungen (detaillierter) für passives Spiel – gerne auf der DHB-HP nachlesen</a:t>
            </a: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A493C0CA-7679-3ECB-0741-C25E357D9579}"/>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45</a:t>
            </a:fld>
            <a:endParaRPr lang="de-DE" dirty="0">
              <a:latin typeface="Jost" pitchFamily="2" charset="0"/>
              <a:ea typeface="Jost" pitchFamily="2" charset="0"/>
            </a:endParaRPr>
          </a:p>
        </p:txBody>
      </p:sp>
    </p:spTree>
    <p:extLst>
      <p:ext uri="{BB962C8B-B14F-4D97-AF65-F5344CB8AC3E}">
        <p14:creationId xmlns:p14="http://schemas.microsoft.com/office/powerpoint/2010/main" val="2292380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41480-6681-6389-F47B-452A49C0BC0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6DA32DB-BE61-6529-859B-C02E53307614}"/>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Regeländerungen</a:t>
            </a:r>
          </a:p>
        </p:txBody>
      </p:sp>
      <p:sp>
        <p:nvSpPr>
          <p:cNvPr id="3" name="Inhaltsplatzhalter 2">
            <a:extLst>
              <a:ext uri="{FF2B5EF4-FFF2-40B4-BE49-F238E27FC236}">
                <a16:creationId xmlns:a16="http://schemas.microsoft.com/office/drawing/2014/main" id="{A56E3124-13FB-3530-1B38-C7CD4D4C818F}"/>
              </a:ext>
            </a:extLst>
          </p:cNvPr>
          <p:cNvSpPr>
            <a:spLocks noGrp="1"/>
          </p:cNvSpPr>
          <p:nvPr>
            <p:ph idx="1"/>
          </p:nvPr>
        </p:nvSpPr>
        <p:spPr>
          <a:xfrm>
            <a:off x="838200" y="1474839"/>
            <a:ext cx="10515600" cy="4702124"/>
          </a:xfrm>
        </p:spPr>
        <p:txBody>
          <a:bodyPr>
            <a:normAutofit fontScale="92500" lnSpcReduction="10000"/>
          </a:bodyPr>
          <a:lstStyle/>
          <a:p>
            <a:r>
              <a:rPr lang="de-DE" strike="sngStrike" dirty="0">
                <a:solidFill>
                  <a:srgbClr val="FF0000"/>
                </a:solidFill>
                <a:latin typeface="Jost" pitchFamily="2" charset="0"/>
                <a:ea typeface="Jost" pitchFamily="2" charset="0"/>
              </a:rPr>
              <a:t>Klarstellung: 0-Schritt aus dem </a:t>
            </a:r>
            <a:r>
              <a:rPr lang="de-DE" strike="sngStrike" dirty="0" err="1">
                <a:solidFill>
                  <a:srgbClr val="FF0000"/>
                </a:solidFill>
                <a:latin typeface="Jost" pitchFamily="2" charset="0"/>
                <a:ea typeface="Jost" pitchFamily="2" charset="0"/>
              </a:rPr>
              <a:t>Anprellen</a:t>
            </a:r>
            <a:r>
              <a:rPr lang="de-DE" strike="sngStrike" dirty="0">
                <a:solidFill>
                  <a:srgbClr val="FF0000"/>
                </a:solidFill>
                <a:latin typeface="Jost" pitchFamily="2" charset="0"/>
                <a:ea typeface="Jost" pitchFamily="2" charset="0"/>
              </a:rPr>
              <a:t> ist kein 0-Schritt sondern 1 Schritt (bisher nur in den Erläuterungen – jetzt in den Regeln)</a:t>
            </a:r>
          </a:p>
          <a:p>
            <a:r>
              <a:rPr lang="de-DE" dirty="0">
                <a:latin typeface="Jost" pitchFamily="2" charset="0"/>
                <a:ea typeface="Jost" pitchFamily="2" charset="0"/>
              </a:rPr>
              <a:t>Regeltext:</a:t>
            </a:r>
          </a:p>
          <a:p>
            <a:pPr lvl="1"/>
            <a:r>
              <a:rPr lang="de-DE" i="1" dirty="0"/>
              <a:t>"Wenn ein Spieler den Ball erhält oder fängt, während seine beiden Füße den Boden nicht berühren, wird das Aufsetzen eines Fußes oder beider Füße gleichzeitig auf den Boden nicht als Schritt gewertet“.</a:t>
            </a:r>
          </a:p>
          <a:p>
            <a:r>
              <a:rPr lang="de-DE" dirty="0"/>
              <a:t>Auslegung:</a:t>
            </a:r>
          </a:p>
          <a:p>
            <a:pPr lvl="1"/>
            <a:r>
              <a:rPr lang="de-DE" i="1" dirty="0"/>
              <a:t>Während "erhalten" und "fangen" auf den ersten Blick den identischen Vorgang beschreibt, bedeutet es in der Auslegung des Handball-Regelwerks nach dessen Definition einen Unterschied: Ein Spieler erhält den Ball von einem anderen Spieler und fängt ihn aus dem eigenen Prellen.</a:t>
            </a:r>
          </a:p>
          <a:p>
            <a:r>
              <a:rPr lang="de-DE" dirty="0"/>
              <a:t>Fazit: </a:t>
            </a:r>
          </a:p>
          <a:p>
            <a:pPr lvl="1"/>
            <a:r>
              <a:rPr lang="de-DE" i="1" dirty="0"/>
              <a:t>Das Ballaufnehmen aus dem </a:t>
            </a:r>
            <a:r>
              <a:rPr lang="de-DE" i="1" dirty="0" err="1"/>
              <a:t>Anprellen</a:t>
            </a:r>
            <a:r>
              <a:rPr lang="de-DE" i="1" dirty="0"/>
              <a:t> wird ab 01.07. als 0-Schritt gewertet.</a:t>
            </a:r>
          </a:p>
        </p:txBody>
      </p:sp>
      <p:sp>
        <p:nvSpPr>
          <p:cNvPr id="4" name="Foliennummernplatzhalter 3">
            <a:extLst>
              <a:ext uri="{FF2B5EF4-FFF2-40B4-BE49-F238E27FC236}">
                <a16:creationId xmlns:a16="http://schemas.microsoft.com/office/drawing/2014/main" id="{2FE11A19-5DF2-AC5C-058A-6306BCBD4F0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46</a:t>
            </a:fld>
            <a:endParaRPr lang="de-DE" dirty="0">
              <a:latin typeface="Jost" pitchFamily="2" charset="0"/>
              <a:ea typeface="Jost" pitchFamily="2" charset="0"/>
            </a:endParaRPr>
          </a:p>
        </p:txBody>
      </p:sp>
    </p:spTree>
    <p:extLst>
      <p:ext uri="{BB962C8B-B14F-4D97-AF65-F5344CB8AC3E}">
        <p14:creationId xmlns:p14="http://schemas.microsoft.com/office/powerpoint/2010/main" val="12712429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2054D-899E-4BE2-FA2E-AA35375E882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5067446-4E0A-3238-DD63-5995E0B51F85}"/>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Alias</a:t>
            </a:r>
          </a:p>
        </p:txBody>
      </p:sp>
      <p:sp>
        <p:nvSpPr>
          <p:cNvPr id="3" name="Inhaltsplatzhalter 2">
            <a:extLst>
              <a:ext uri="{FF2B5EF4-FFF2-40B4-BE49-F238E27FC236}">
                <a16:creationId xmlns:a16="http://schemas.microsoft.com/office/drawing/2014/main" id="{CA0E32BE-8B0C-4071-6D9A-06DA932507A1}"/>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Im </a:t>
            </a:r>
            <a:r>
              <a:rPr lang="de-DE" b="1" u="sng" dirty="0">
                <a:latin typeface="Jost" pitchFamily="2" charset="0"/>
                <a:ea typeface="Jost" pitchFamily="2" charset="0"/>
              </a:rPr>
              <a:t>Bezirks</a:t>
            </a:r>
            <a:r>
              <a:rPr lang="de-DE" dirty="0">
                <a:latin typeface="Jost" pitchFamily="2" charset="0"/>
                <a:ea typeface="Jost" pitchFamily="2" charset="0"/>
              </a:rPr>
              <a:t>spielbetrieb kann ein Vereinsname durch einen Alias ersetzt werden.</a:t>
            </a:r>
          </a:p>
          <a:p>
            <a:r>
              <a:rPr lang="de-DE" dirty="0">
                <a:latin typeface="Jost" pitchFamily="2" charset="0"/>
                <a:ea typeface="Jost" pitchFamily="2" charset="0"/>
              </a:rPr>
              <a:t>Dies kann von Vereinen genutzt werden, die mit Hilfe von Gastspielrechten kooperieren.</a:t>
            </a:r>
            <a:endParaRPr lang="de-DE" dirty="0">
              <a:solidFill>
                <a:srgbClr val="FF0000"/>
              </a:solidFill>
              <a:latin typeface="Jost" pitchFamily="2" charset="0"/>
              <a:ea typeface="Jost" pitchFamily="2" charset="0"/>
            </a:endParaRPr>
          </a:p>
          <a:p>
            <a:r>
              <a:rPr lang="de-DE" dirty="0">
                <a:latin typeface="Jost" pitchFamily="2" charset="0"/>
                <a:ea typeface="Jost" pitchFamily="2" charset="0"/>
              </a:rPr>
              <a:t>Der Ausweis in der Tabelle erfolgt dann immer nur mit Namen (ohne Kürzel) – Bsp. Dossenheim/Schriesheim (ohne SG oder ASG) – Erstgenannter Verein ist immer der „Original-Verein“</a:t>
            </a:r>
          </a:p>
          <a:p>
            <a:r>
              <a:rPr lang="de-DE" dirty="0">
                <a:latin typeface="Jost" pitchFamily="2" charset="0"/>
                <a:ea typeface="Jost" pitchFamily="2" charset="0"/>
              </a:rPr>
              <a:t>Antrag: Der Verein, der seinen Namen überschreiben lassen möchte, schreibt eine formlose Mail und nimmt den kooperierenden Verein in cc.</a:t>
            </a:r>
          </a:p>
        </p:txBody>
      </p:sp>
      <p:sp>
        <p:nvSpPr>
          <p:cNvPr id="4" name="Foliennummernplatzhalter 3">
            <a:extLst>
              <a:ext uri="{FF2B5EF4-FFF2-40B4-BE49-F238E27FC236}">
                <a16:creationId xmlns:a16="http://schemas.microsoft.com/office/drawing/2014/main" id="{AD6630B8-67BE-E621-1CFC-CC9A308D651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47</a:t>
            </a:fld>
            <a:endParaRPr lang="de-DE" dirty="0">
              <a:latin typeface="Jost" pitchFamily="2" charset="0"/>
              <a:ea typeface="Jost" pitchFamily="2" charset="0"/>
            </a:endParaRPr>
          </a:p>
        </p:txBody>
      </p:sp>
    </p:spTree>
    <p:extLst>
      <p:ext uri="{BB962C8B-B14F-4D97-AF65-F5344CB8AC3E}">
        <p14:creationId xmlns:p14="http://schemas.microsoft.com/office/powerpoint/2010/main" val="39642288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2F87BA-4660-B6E6-5356-D2C76E0EFC0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F0F154B-17BB-EE24-A7C6-B320E4D4DB46}"/>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Schiedsrichter 25/26</a:t>
            </a:r>
          </a:p>
        </p:txBody>
      </p:sp>
      <p:sp>
        <p:nvSpPr>
          <p:cNvPr id="3" name="Inhaltsplatzhalter 2">
            <a:extLst>
              <a:ext uri="{FF2B5EF4-FFF2-40B4-BE49-F238E27FC236}">
                <a16:creationId xmlns:a16="http://schemas.microsoft.com/office/drawing/2014/main" id="{962963A5-9C0C-7E94-C15C-19A1F370F781}"/>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Alles ab der C-Jugend aufwärts wird besetzt</a:t>
            </a:r>
          </a:p>
          <a:p>
            <a:r>
              <a:rPr lang="de-DE" dirty="0">
                <a:latin typeface="Jost" pitchFamily="2" charset="0"/>
                <a:ea typeface="Jost" pitchFamily="2" charset="0"/>
              </a:rPr>
              <a:t>D-Jugend:</a:t>
            </a:r>
          </a:p>
          <a:p>
            <a:pPr lvl="1"/>
            <a:r>
              <a:rPr lang="de-DE" dirty="0">
                <a:latin typeface="Jost" pitchFamily="2" charset="0"/>
                <a:ea typeface="Jost" pitchFamily="2" charset="0"/>
              </a:rPr>
              <a:t>Sollen von </a:t>
            </a:r>
            <a:r>
              <a:rPr lang="de-DE" dirty="0" err="1">
                <a:latin typeface="Jost" pitchFamily="2" charset="0"/>
                <a:ea typeface="Jost" pitchFamily="2" charset="0"/>
              </a:rPr>
              <a:t>Kihasl</a:t>
            </a:r>
            <a:r>
              <a:rPr lang="de-DE" dirty="0">
                <a:latin typeface="Jost" pitchFamily="2" charset="0"/>
                <a:ea typeface="Jost" pitchFamily="2" charset="0"/>
              </a:rPr>
              <a:t> gepfiffen werden</a:t>
            </a:r>
          </a:p>
          <a:p>
            <a:pPr lvl="1"/>
            <a:r>
              <a:rPr lang="de-DE" dirty="0">
                <a:latin typeface="Jost" pitchFamily="2" charset="0"/>
                <a:ea typeface="Jost" pitchFamily="2" charset="0"/>
              </a:rPr>
              <a:t>D-BOL:</a:t>
            </a:r>
          </a:p>
          <a:p>
            <a:pPr lvl="2"/>
            <a:r>
              <a:rPr lang="de-DE" dirty="0">
                <a:latin typeface="Jost" pitchFamily="2" charset="0"/>
                <a:ea typeface="Jost" pitchFamily="2" charset="0"/>
              </a:rPr>
              <a:t>wenn kein </a:t>
            </a:r>
            <a:r>
              <a:rPr lang="de-DE" dirty="0" err="1">
                <a:latin typeface="Jost" pitchFamily="2" charset="0"/>
                <a:ea typeface="Jost" pitchFamily="2" charset="0"/>
              </a:rPr>
              <a:t>Kihasl</a:t>
            </a:r>
            <a:r>
              <a:rPr lang="de-DE" dirty="0">
                <a:latin typeface="Jost" pitchFamily="2" charset="0"/>
                <a:ea typeface="Jost" pitchFamily="2" charset="0"/>
              </a:rPr>
              <a:t> verfügbar ist, </a:t>
            </a:r>
            <a:r>
              <a:rPr lang="de-DE" u="sng" dirty="0">
                <a:latin typeface="Jost" pitchFamily="2" charset="0"/>
                <a:ea typeface="Jost" pitchFamily="2" charset="0"/>
              </a:rPr>
              <a:t>kann</a:t>
            </a:r>
            <a:r>
              <a:rPr lang="de-DE" dirty="0">
                <a:latin typeface="Jost" pitchFamily="2" charset="0"/>
                <a:ea typeface="Jost" pitchFamily="2" charset="0"/>
              </a:rPr>
              <a:t> ein SR angefordert werden (Meldeweg wird noch bekannt gegeben)</a:t>
            </a:r>
          </a:p>
          <a:p>
            <a:pPr lvl="2"/>
            <a:r>
              <a:rPr lang="de-DE" dirty="0">
                <a:latin typeface="Jost" pitchFamily="2" charset="0"/>
                <a:ea typeface="Jost" pitchFamily="2" charset="0"/>
              </a:rPr>
              <a:t>Die SR-Kosten werden dann vom Heimverein getragen</a:t>
            </a:r>
          </a:p>
          <a:p>
            <a:pPr lvl="1"/>
            <a:r>
              <a:rPr lang="de-DE" dirty="0">
                <a:latin typeface="Jost" pitchFamily="2" charset="0"/>
                <a:ea typeface="Jost" pitchFamily="2" charset="0"/>
              </a:rPr>
              <a:t>Unterhalb der D-BOL wird auf alle Fälle vereinseigen gepfiffen</a:t>
            </a:r>
          </a:p>
          <a:p>
            <a:r>
              <a:rPr lang="de-DE" dirty="0">
                <a:latin typeface="Jost" pitchFamily="2" charset="0"/>
                <a:ea typeface="Jost" pitchFamily="2" charset="0"/>
              </a:rPr>
              <a:t>E+F-Jugend: wird vereinseigen gepfiffen – auch von Leuten ohne Schein</a:t>
            </a:r>
          </a:p>
          <a:p>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309803E6-58AF-F708-6544-C28E1EC5D101}"/>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48</a:t>
            </a:fld>
            <a:endParaRPr lang="de-DE" dirty="0">
              <a:latin typeface="Jost" pitchFamily="2" charset="0"/>
              <a:ea typeface="Jost" pitchFamily="2" charset="0"/>
            </a:endParaRPr>
          </a:p>
        </p:txBody>
      </p:sp>
    </p:spTree>
    <p:extLst>
      <p:ext uri="{BB962C8B-B14F-4D97-AF65-F5344CB8AC3E}">
        <p14:creationId xmlns:p14="http://schemas.microsoft.com/office/powerpoint/2010/main" val="4061282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7BCC6-5AEB-A1A4-D3C5-27B6BCAAB29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4409C47-8224-8C35-89EE-B6DCB641365C}"/>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Meldungen und Spielklassen</a:t>
            </a:r>
          </a:p>
        </p:txBody>
      </p:sp>
      <p:sp>
        <p:nvSpPr>
          <p:cNvPr id="3" name="Inhaltsplatzhalter 2">
            <a:extLst>
              <a:ext uri="{FF2B5EF4-FFF2-40B4-BE49-F238E27FC236}">
                <a16:creationId xmlns:a16="http://schemas.microsoft.com/office/drawing/2014/main" id="{F01DAD46-3FF5-C0D9-0312-60F971A75F0E}"/>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Jetzt sind letzte An- und Abmeldungen möglich.</a:t>
            </a:r>
          </a:p>
          <a:p>
            <a:endParaRPr lang="de-DE" dirty="0">
              <a:latin typeface="Jost" pitchFamily="2" charset="0"/>
              <a:ea typeface="Jost" pitchFamily="2" charset="0"/>
            </a:endParaRPr>
          </a:p>
          <a:p>
            <a:r>
              <a:rPr lang="de-DE" dirty="0">
                <a:latin typeface="Jost" pitchFamily="2" charset="0"/>
                <a:ea typeface="Jost" pitchFamily="2" charset="0"/>
              </a:rPr>
              <a:t>Nach Beginn der Spielplanung ist eine Abmeldung kostenpflichtig!</a:t>
            </a:r>
          </a:p>
          <a:p>
            <a:endParaRPr lang="de-DE" dirty="0">
              <a:latin typeface="Jost" pitchFamily="2" charset="0"/>
              <a:ea typeface="Jost" pitchFamily="2" charset="0"/>
            </a:endParaRPr>
          </a:p>
          <a:p>
            <a:r>
              <a:rPr lang="de-DE" dirty="0" err="1">
                <a:latin typeface="Jost" pitchFamily="2" charset="0"/>
                <a:ea typeface="Jost" pitchFamily="2" charset="0"/>
              </a:rPr>
              <a:t>Dfb</a:t>
            </a:r>
            <a:r>
              <a:rPr lang="de-DE" dirty="0">
                <a:latin typeface="Jost" pitchFamily="2" charset="0"/>
                <a:ea typeface="Jost" pitchFamily="2" charset="0"/>
              </a:rPr>
              <a:t> kommen vor. im August – ist dieses Jahr echt viel Arbeit – auch hier: bitte lesen (farbige Synopse dieses Jahr nicht möglich)</a:t>
            </a:r>
          </a:p>
        </p:txBody>
      </p:sp>
      <p:sp>
        <p:nvSpPr>
          <p:cNvPr id="4" name="Foliennummernplatzhalter 3">
            <a:extLst>
              <a:ext uri="{FF2B5EF4-FFF2-40B4-BE49-F238E27FC236}">
                <a16:creationId xmlns:a16="http://schemas.microsoft.com/office/drawing/2014/main" id="{D8B06F13-E224-25BE-31B6-208349B06A4F}"/>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49</a:t>
            </a:fld>
            <a:endParaRPr lang="de-DE" dirty="0">
              <a:latin typeface="Jost" pitchFamily="2" charset="0"/>
              <a:ea typeface="Jost" pitchFamily="2" charset="0"/>
            </a:endParaRPr>
          </a:p>
        </p:txBody>
      </p:sp>
    </p:spTree>
    <p:extLst>
      <p:ext uri="{BB962C8B-B14F-4D97-AF65-F5344CB8AC3E}">
        <p14:creationId xmlns:p14="http://schemas.microsoft.com/office/powerpoint/2010/main" val="137388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2E070-E116-CDE5-6B68-AA8B67D623B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D3F7E8A-ABF3-8988-CA0D-E672A98D992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Kommunikation</a:t>
            </a:r>
          </a:p>
        </p:txBody>
      </p:sp>
      <p:sp>
        <p:nvSpPr>
          <p:cNvPr id="3" name="Inhaltsplatzhalter 2">
            <a:extLst>
              <a:ext uri="{FF2B5EF4-FFF2-40B4-BE49-F238E27FC236}">
                <a16:creationId xmlns:a16="http://schemas.microsoft.com/office/drawing/2014/main" id="{B9F3E93A-3B9B-493E-19EB-7757A45BD697}"/>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Ich kommuniziere über die Abteilungsleiter gem. </a:t>
            </a:r>
            <a:r>
              <a:rPr lang="de-DE" dirty="0" err="1">
                <a:latin typeface="Jost" pitchFamily="2" charset="0"/>
                <a:ea typeface="Jost" pitchFamily="2" charset="0"/>
              </a:rPr>
              <a:t>PhoenixII</a:t>
            </a:r>
            <a:r>
              <a:rPr lang="de-DE" dirty="0">
                <a:latin typeface="Jost" pitchFamily="2" charset="0"/>
                <a:ea typeface="Jost" pitchFamily="2" charset="0"/>
              </a:rPr>
              <a:t> – die Verteilung im Verein ist eure Aufgabe!</a:t>
            </a:r>
          </a:p>
          <a:p>
            <a:r>
              <a:rPr lang="de-DE" dirty="0">
                <a:latin typeface="Jost" pitchFamily="2" charset="0"/>
                <a:ea typeface="Jost" pitchFamily="2" charset="0"/>
              </a:rPr>
              <a:t>Oftmals werden Informationen nicht weitergegeben bzw. kommen aus diversen Gründen nicht bei den eigentlichen Adressaten an.</a:t>
            </a:r>
          </a:p>
          <a:p>
            <a:r>
              <a:rPr lang="de-DE" dirty="0">
                <a:latin typeface="Jost" pitchFamily="2" charset="0"/>
                <a:ea typeface="Jost" pitchFamily="2" charset="0"/>
              </a:rPr>
              <a:t>Ich versuche viel zu kommunizieren – bin telefonisch (fast) immer erreichbar, rede mit Funktionären, Trainern und auch Eltern – aber irgendwann ist meine Kapazität erschöpft wenn Infos nicht ankommen!</a:t>
            </a:r>
          </a:p>
          <a:p>
            <a:r>
              <a:rPr lang="de-DE" dirty="0">
                <a:latin typeface="Jost" pitchFamily="2" charset="0"/>
                <a:ea typeface="Jost" pitchFamily="2" charset="0"/>
              </a:rPr>
              <a:t>Ich habe keinen Bock mehr auf Vorwürfe, dass ich bewusst täuschen würde!</a:t>
            </a:r>
          </a:p>
        </p:txBody>
      </p:sp>
      <p:sp>
        <p:nvSpPr>
          <p:cNvPr id="4" name="Foliennummernplatzhalter 3">
            <a:extLst>
              <a:ext uri="{FF2B5EF4-FFF2-40B4-BE49-F238E27FC236}">
                <a16:creationId xmlns:a16="http://schemas.microsoft.com/office/drawing/2014/main" id="{24CF7DE4-6C47-AFF5-0FBF-BC5FDC82DCA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5</a:t>
            </a:fld>
            <a:endParaRPr lang="de-DE" dirty="0">
              <a:latin typeface="Jost" pitchFamily="2" charset="0"/>
              <a:ea typeface="Jost" pitchFamily="2" charset="0"/>
            </a:endParaRPr>
          </a:p>
        </p:txBody>
      </p:sp>
    </p:spTree>
    <p:extLst>
      <p:ext uri="{BB962C8B-B14F-4D97-AF65-F5344CB8AC3E}">
        <p14:creationId xmlns:p14="http://schemas.microsoft.com/office/powerpoint/2010/main" val="3185560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FE3D5-7C62-4B5C-EDFB-4DAB1DD7CC7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C5A6C97-D550-32F1-48C9-AEB48E87DDD3}"/>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Meldungen und Spielklassen</a:t>
            </a:r>
          </a:p>
        </p:txBody>
      </p:sp>
      <p:sp>
        <p:nvSpPr>
          <p:cNvPr id="3" name="Inhaltsplatzhalter 2">
            <a:extLst>
              <a:ext uri="{FF2B5EF4-FFF2-40B4-BE49-F238E27FC236}">
                <a16:creationId xmlns:a16="http://schemas.microsoft.com/office/drawing/2014/main" id="{49797544-E8B7-BACE-1B83-17B9727121EB}"/>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Entscheidungen:</a:t>
            </a:r>
          </a:p>
          <a:p>
            <a:endParaRPr lang="de-DE" dirty="0">
              <a:latin typeface="Jost" pitchFamily="2" charset="0"/>
              <a:ea typeface="Jost" pitchFamily="2" charset="0"/>
            </a:endParaRPr>
          </a:p>
          <a:p>
            <a:pPr lvl="1"/>
            <a:r>
              <a:rPr lang="de-DE" dirty="0">
                <a:latin typeface="Jost" pitchFamily="2" charset="0"/>
                <a:ea typeface="Jost" pitchFamily="2" charset="0"/>
              </a:rPr>
              <a:t>M-2BK-RN – Umfrage: 14 Teilnehmer – 3 wollen mehr spielen – es bleibt bei 3 Staffeln in einer Einfachrunde</a:t>
            </a:r>
            <a:endParaRPr lang="de-DE" dirty="0">
              <a:solidFill>
                <a:srgbClr val="FF0000"/>
              </a:solidFill>
              <a:latin typeface="Jost" pitchFamily="2" charset="0"/>
              <a:ea typeface="Jost" pitchFamily="2" charset="0"/>
            </a:endParaRPr>
          </a:p>
          <a:p>
            <a:pPr lvl="1"/>
            <a:endParaRPr lang="de-DE" dirty="0">
              <a:latin typeface="Jost" pitchFamily="2" charset="0"/>
              <a:ea typeface="Jost" pitchFamily="2" charset="0"/>
            </a:endParaRPr>
          </a:p>
          <a:p>
            <a:pPr lvl="1"/>
            <a:r>
              <a:rPr lang="de-DE" dirty="0">
                <a:latin typeface="Jost" pitchFamily="2" charset="0"/>
                <a:ea typeface="Jost" pitchFamily="2" charset="0"/>
              </a:rPr>
              <a:t>Jugend</a:t>
            </a:r>
          </a:p>
          <a:p>
            <a:pPr lvl="2"/>
            <a:r>
              <a:rPr lang="de-DE" dirty="0" err="1">
                <a:latin typeface="Jost" pitchFamily="2" charset="0"/>
                <a:ea typeface="Jost" pitchFamily="2" charset="0"/>
              </a:rPr>
              <a:t>gJE</a:t>
            </a:r>
            <a:r>
              <a:rPr lang="de-DE" dirty="0">
                <a:latin typeface="Jost" pitchFamily="2" charset="0"/>
                <a:ea typeface="Jost" pitchFamily="2" charset="0"/>
              </a:rPr>
              <a:t>-BOL = 6 Mannschaften 1,5 Runden? </a:t>
            </a:r>
            <a:r>
              <a:rPr lang="de-DE" dirty="0">
                <a:solidFill>
                  <a:schemeClr val="accent6">
                    <a:lumMod val="75000"/>
                  </a:schemeClr>
                </a:solidFill>
                <a:latin typeface="Jost" pitchFamily="2" charset="0"/>
                <a:ea typeface="Jost" pitchFamily="2" charset="0"/>
                <a:sym typeface="Wingdings" panose="05000000000000000000" pitchFamily="2" charset="2"/>
              </a:rPr>
              <a:t> Entscheidung über die BOL und BL fällt nach dem Neckarcup – Infos siehe Datei für Gruppeneinteilung Jugend</a:t>
            </a:r>
            <a:endParaRPr lang="de-DE" dirty="0">
              <a:solidFill>
                <a:schemeClr val="accent6">
                  <a:lumMod val="75000"/>
                </a:schemeClr>
              </a:solidFill>
              <a:latin typeface="Jost" pitchFamily="2" charset="0"/>
              <a:ea typeface="Jost" pitchFamily="2" charset="0"/>
            </a:endParaRPr>
          </a:p>
          <a:p>
            <a:pPr lvl="2"/>
            <a:r>
              <a:rPr lang="de-DE" dirty="0" err="1">
                <a:latin typeface="Jost" pitchFamily="2" charset="0"/>
                <a:ea typeface="Jost" pitchFamily="2" charset="0"/>
              </a:rPr>
              <a:t>wJE</a:t>
            </a:r>
            <a:r>
              <a:rPr lang="de-DE" dirty="0">
                <a:latin typeface="Jost" pitchFamily="2" charset="0"/>
                <a:ea typeface="Jost" pitchFamily="2" charset="0"/>
              </a:rPr>
              <a:t>-BOL = 3 Mannschaften – eingliedern in BL-Meldungen - dann heißen alle 3 Staffeln BOL</a:t>
            </a:r>
          </a:p>
        </p:txBody>
      </p:sp>
      <p:sp>
        <p:nvSpPr>
          <p:cNvPr id="4" name="Foliennummernplatzhalter 3">
            <a:extLst>
              <a:ext uri="{FF2B5EF4-FFF2-40B4-BE49-F238E27FC236}">
                <a16:creationId xmlns:a16="http://schemas.microsoft.com/office/drawing/2014/main" id="{739893F4-C468-87F1-83F8-F047523F892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50</a:t>
            </a:fld>
            <a:endParaRPr lang="de-DE" dirty="0">
              <a:latin typeface="Jost" pitchFamily="2" charset="0"/>
              <a:ea typeface="Jost" pitchFamily="2" charset="0"/>
            </a:endParaRPr>
          </a:p>
        </p:txBody>
      </p:sp>
    </p:spTree>
    <p:extLst>
      <p:ext uri="{BB962C8B-B14F-4D97-AF65-F5344CB8AC3E}">
        <p14:creationId xmlns:p14="http://schemas.microsoft.com/office/powerpoint/2010/main" val="29097190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599D6-724B-FE1F-CC60-C56F77DEA5D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7284AA1-83AE-D214-A834-5ADD5524FD55}"/>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Meldungen und Spielklassen</a:t>
            </a:r>
          </a:p>
        </p:txBody>
      </p:sp>
      <p:sp>
        <p:nvSpPr>
          <p:cNvPr id="3" name="Inhaltsplatzhalter 2">
            <a:extLst>
              <a:ext uri="{FF2B5EF4-FFF2-40B4-BE49-F238E27FC236}">
                <a16:creationId xmlns:a16="http://schemas.microsoft.com/office/drawing/2014/main" id="{12830C79-2BC6-E75F-308C-A05B32279E08}"/>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Entscheidung F-BK-RN:</a:t>
            </a:r>
          </a:p>
          <a:p>
            <a:endParaRPr lang="de-DE" dirty="0">
              <a:latin typeface="Jost" pitchFamily="2" charset="0"/>
              <a:ea typeface="Jost" pitchFamily="2" charset="0"/>
            </a:endParaRPr>
          </a:p>
          <a:p>
            <a:pPr lvl="1"/>
            <a:r>
              <a:rPr lang="de-DE" dirty="0">
                <a:latin typeface="Jost" pitchFamily="2" charset="0"/>
                <a:ea typeface="Jost" pitchFamily="2" charset="0"/>
              </a:rPr>
              <a:t>Variante 1: 2 Staffeln (7/7) mit 12 Spielen </a:t>
            </a:r>
            <a:r>
              <a:rPr lang="de-DE" dirty="0">
                <a:solidFill>
                  <a:srgbClr val="00B050"/>
                </a:solidFill>
                <a:latin typeface="Jost" pitchFamily="2" charset="0"/>
                <a:ea typeface="Jost" pitchFamily="2" charset="0"/>
                <a:sym typeface="Wingdings" panose="05000000000000000000" pitchFamily="2" charset="2"/>
              </a:rPr>
              <a:t> betroffene Vereine stimmen hierfür ab</a:t>
            </a:r>
            <a:endParaRPr lang="de-DE" dirty="0">
              <a:solidFill>
                <a:srgbClr val="00B050"/>
              </a:solidFill>
              <a:latin typeface="Jost" pitchFamily="2" charset="0"/>
              <a:ea typeface="Jost" pitchFamily="2" charset="0"/>
            </a:endParaRPr>
          </a:p>
          <a:p>
            <a:pPr lvl="1"/>
            <a:r>
              <a:rPr lang="de-DE" dirty="0">
                <a:latin typeface="Jost" pitchFamily="2" charset="0"/>
                <a:ea typeface="Jost" pitchFamily="2" charset="0"/>
              </a:rPr>
              <a:t>Variante 2: 3 Vorrundengruppen Hin/Rück (5er = 8 Spiele) + Aufstiegsrunde (6er Hin/Rück = 10 Spiele) und Platzierungsrunde (9er Einfachrunde = 8 Spiele)</a:t>
            </a:r>
          </a:p>
          <a:p>
            <a:pPr lvl="1"/>
            <a:r>
              <a:rPr lang="de-DE" dirty="0">
                <a:latin typeface="Jost" pitchFamily="2" charset="0"/>
                <a:ea typeface="Jost" pitchFamily="2" charset="0"/>
              </a:rPr>
              <a:t>Variante 3: 2 Vorrundengruppen Hin/Rück (7/8 = 12/14 Spiele) + Aufstiegsrunde (8er Hin/Rück unter Ergebnismitnahme = 6 Spiele) und Platzierungsrunde (7er Hin/Rück unter Ergebnismitnahme = 4/6 Spiele)</a:t>
            </a:r>
          </a:p>
          <a:p>
            <a:pPr marL="457200" lvl="1" indent="0">
              <a:buNone/>
            </a:pP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62905586-48FF-44DE-8AA6-ABE06BA40029}"/>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51</a:t>
            </a:fld>
            <a:endParaRPr lang="de-DE" dirty="0">
              <a:latin typeface="Jost" pitchFamily="2" charset="0"/>
              <a:ea typeface="Jost" pitchFamily="2" charset="0"/>
            </a:endParaRPr>
          </a:p>
        </p:txBody>
      </p:sp>
    </p:spTree>
    <p:extLst>
      <p:ext uri="{BB962C8B-B14F-4D97-AF65-F5344CB8AC3E}">
        <p14:creationId xmlns:p14="http://schemas.microsoft.com/office/powerpoint/2010/main" val="26152699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3FB024-896F-A475-9B3B-BA7611CC8F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8EE705D-BFA8-291E-F68A-56A923823955}"/>
              </a:ext>
            </a:extLst>
          </p:cNvPr>
          <p:cNvSpPr>
            <a:spLocks noGrp="1"/>
          </p:cNvSpPr>
          <p:nvPr>
            <p:ph type="title"/>
          </p:nvPr>
        </p:nvSpPr>
        <p:spPr>
          <a:xfrm>
            <a:off x="838200" y="365125"/>
            <a:ext cx="7772400" cy="785249"/>
          </a:xfrm>
          <a:solidFill>
            <a:srgbClr val="FF0000"/>
          </a:solidFill>
        </p:spPr>
        <p:txBody>
          <a:bodyPr/>
          <a:lstStyle/>
          <a:p>
            <a:r>
              <a:rPr lang="de-DE" dirty="0">
                <a:solidFill>
                  <a:schemeClr val="bg1"/>
                </a:solidFill>
                <a:latin typeface="Jost" pitchFamily="2" charset="0"/>
                <a:ea typeface="Jost" pitchFamily="2" charset="0"/>
              </a:rPr>
              <a:t>Info aus der Sitzung am 21.06.</a:t>
            </a:r>
          </a:p>
        </p:txBody>
      </p:sp>
      <p:sp>
        <p:nvSpPr>
          <p:cNvPr id="3" name="Inhaltsplatzhalter 2">
            <a:extLst>
              <a:ext uri="{FF2B5EF4-FFF2-40B4-BE49-F238E27FC236}">
                <a16:creationId xmlns:a16="http://schemas.microsoft.com/office/drawing/2014/main" id="{60273DC3-ED20-2A81-35F9-3256FC2455EA}"/>
              </a:ext>
            </a:extLst>
          </p:cNvPr>
          <p:cNvSpPr>
            <a:spLocks noGrp="1"/>
          </p:cNvSpPr>
          <p:nvPr>
            <p:ph idx="1"/>
          </p:nvPr>
        </p:nvSpPr>
        <p:spPr>
          <a:xfrm>
            <a:off x="838200" y="1474839"/>
            <a:ext cx="10515600" cy="4702124"/>
          </a:xfrm>
        </p:spPr>
        <p:txBody>
          <a:bodyPr>
            <a:normAutofit lnSpcReduction="10000"/>
          </a:bodyPr>
          <a:lstStyle/>
          <a:p>
            <a:r>
              <a:rPr lang="de-DE" dirty="0">
                <a:latin typeface="Jost" pitchFamily="2" charset="0"/>
                <a:ea typeface="Jost" pitchFamily="2" charset="0"/>
              </a:rPr>
              <a:t>Verbandsausschuss Spieltechnik 21.06.</a:t>
            </a:r>
          </a:p>
          <a:p>
            <a:endParaRPr lang="de-DE" dirty="0">
              <a:latin typeface="Jost" pitchFamily="2" charset="0"/>
              <a:ea typeface="Jost" pitchFamily="2" charset="0"/>
            </a:endParaRPr>
          </a:p>
          <a:p>
            <a:pPr lvl="1"/>
            <a:r>
              <a:rPr lang="de-DE" dirty="0">
                <a:latin typeface="Jost" pitchFamily="2" charset="0"/>
                <a:ea typeface="Jost" pitchFamily="2" charset="0"/>
              </a:rPr>
              <a:t>Videoaufzeichnungen Runde 25/26 – Anforderung aus der </a:t>
            </a:r>
            <a:r>
              <a:rPr lang="de-DE" dirty="0" err="1">
                <a:latin typeface="Jost" pitchFamily="2" charset="0"/>
                <a:ea typeface="Jost" pitchFamily="2" charset="0"/>
              </a:rPr>
              <a:t>Schiedsrichterei</a:t>
            </a:r>
            <a:endParaRPr lang="de-DE" dirty="0">
              <a:latin typeface="Jost" pitchFamily="2" charset="0"/>
              <a:ea typeface="Jost" pitchFamily="2" charset="0"/>
            </a:endParaRPr>
          </a:p>
          <a:p>
            <a:pPr lvl="2"/>
            <a:r>
              <a:rPr lang="de-DE" dirty="0">
                <a:latin typeface="Jost" pitchFamily="2" charset="0"/>
                <a:ea typeface="Jost" pitchFamily="2" charset="0"/>
              </a:rPr>
              <a:t>Es müssen die Spiele aller Verbandsspielklassen der Erwachsenen gefilmt werden – mit Ausnahme der F-LL (diese muss nicht filmen)</a:t>
            </a:r>
          </a:p>
          <a:p>
            <a:pPr lvl="2"/>
            <a:r>
              <a:rPr lang="de-DE" dirty="0">
                <a:latin typeface="Jost" pitchFamily="2" charset="0"/>
                <a:ea typeface="Jost" pitchFamily="2" charset="0"/>
              </a:rPr>
              <a:t>Ebenso sind wie letztes Jahr die Spiele der mA-RL und </a:t>
            </a:r>
            <a:r>
              <a:rPr lang="de-DE" dirty="0" err="1">
                <a:latin typeface="Jost" pitchFamily="2" charset="0"/>
                <a:ea typeface="Jost" pitchFamily="2" charset="0"/>
              </a:rPr>
              <a:t>mB</a:t>
            </a:r>
            <a:r>
              <a:rPr lang="de-DE" dirty="0">
                <a:latin typeface="Jost" pitchFamily="2" charset="0"/>
                <a:ea typeface="Jost" pitchFamily="2" charset="0"/>
              </a:rPr>
              <a:t>-RL zu filmen</a:t>
            </a:r>
          </a:p>
          <a:p>
            <a:pPr lvl="2"/>
            <a:r>
              <a:rPr lang="de-DE" dirty="0">
                <a:latin typeface="Jost" pitchFamily="2" charset="0"/>
                <a:ea typeface="Jost" pitchFamily="2" charset="0"/>
              </a:rPr>
              <a:t>Tipp: Es gibt KI-basierte Kameras, die immer den Ball verfolgen und somit nicht immer jemand filmen muss</a:t>
            </a:r>
          </a:p>
          <a:p>
            <a:pPr lvl="2"/>
            <a:endParaRPr lang="de-DE" dirty="0">
              <a:latin typeface="Jost" pitchFamily="2" charset="0"/>
              <a:ea typeface="Jost" pitchFamily="2" charset="0"/>
            </a:endParaRPr>
          </a:p>
          <a:p>
            <a:pPr lvl="1"/>
            <a:r>
              <a:rPr lang="de-DE" dirty="0">
                <a:latin typeface="Jost" pitchFamily="2" charset="0"/>
                <a:ea typeface="Jost" pitchFamily="2" charset="0"/>
              </a:rPr>
              <a:t>Vereins-SR-Beobachtung Runde 25/26 – Anforderung aus der </a:t>
            </a:r>
            <a:r>
              <a:rPr lang="de-DE" dirty="0" err="1">
                <a:latin typeface="Jost" pitchFamily="2" charset="0"/>
                <a:ea typeface="Jost" pitchFamily="2" charset="0"/>
              </a:rPr>
              <a:t>Schiedsrichterei</a:t>
            </a:r>
            <a:endParaRPr lang="de-DE" dirty="0">
              <a:latin typeface="Jost" pitchFamily="2" charset="0"/>
              <a:ea typeface="Jost" pitchFamily="2" charset="0"/>
            </a:endParaRPr>
          </a:p>
          <a:p>
            <a:pPr lvl="2"/>
            <a:r>
              <a:rPr lang="de-DE" dirty="0">
                <a:latin typeface="Jost" pitchFamily="2" charset="0"/>
                <a:ea typeface="Jost" pitchFamily="2" charset="0"/>
              </a:rPr>
              <a:t>Wie bisher: Vereinsbeobachtungen sind in allen Verbandsspielklassen der Erwachsenen ohne die F-LL abzugeben</a:t>
            </a:r>
          </a:p>
          <a:p>
            <a:pPr lvl="2"/>
            <a:endParaRPr lang="de-DE" dirty="0">
              <a:latin typeface="Jost" pitchFamily="2" charset="0"/>
              <a:ea typeface="Jost" pitchFamily="2" charset="0"/>
            </a:endParaRPr>
          </a:p>
          <a:p>
            <a:pPr marL="457200" lvl="1" indent="0">
              <a:buNone/>
            </a:pPr>
            <a:endParaRPr lang="de-DE" dirty="0">
              <a:latin typeface="Jost" pitchFamily="2" charset="0"/>
              <a:ea typeface="Jost" pitchFamily="2" charset="0"/>
            </a:endParaRPr>
          </a:p>
        </p:txBody>
      </p:sp>
      <p:sp>
        <p:nvSpPr>
          <p:cNvPr id="4" name="Foliennummernplatzhalter 3">
            <a:extLst>
              <a:ext uri="{FF2B5EF4-FFF2-40B4-BE49-F238E27FC236}">
                <a16:creationId xmlns:a16="http://schemas.microsoft.com/office/drawing/2014/main" id="{C1DD864F-50A9-1947-1569-14F768B9090C}"/>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52</a:t>
            </a:fld>
            <a:endParaRPr lang="de-DE" dirty="0">
              <a:latin typeface="Jost" pitchFamily="2" charset="0"/>
              <a:ea typeface="Jost" pitchFamily="2" charset="0"/>
            </a:endParaRPr>
          </a:p>
        </p:txBody>
      </p:sp>
    </p:spTree>
    <p:extLst>
      <p:ext uri="{BB962C8B-B14F-4D97-AF65-F5344CB8AC3E}">
        <p14:creationId xmlns:p14="http://schemas.microsoft.com/office/powerpoint/2010/main" val="23985802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99EA3-41FD-2FD1-1323-07A484B96F1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0F748A0-21C2-13AB-8877-CE707FABEEAA}"/>
              </a:ext>
            </a:extLst>
          </p:cNvPr>
          <p:cNvSpPr>
            <a:spLocks noGrp="1"/>
          </p:cNvSpPr>
          <p:nvPr>
            <p:ph type="ctrTitle"/>
          </p:nvPr>
        </p:nvSpPr>
        <p:spPr>
          <a:xfrm>
            <a:off x="1524000" y="1122362"/>
            <a:ext cx="9144000" cy="3370979"/>
          </a:xfrm>
        </p:spPr>
        <p:txBody>
          <a:bodyPr>
            <a:normAutofit/>
          </a:bodyPr>
          <a:lstStyle/>
          <a:p>
            <a:r>
              <a:rPr lang="de-DE" dirty="0">
                <a:latin typeface="Jost" pitchFamily="2" charset="0"/>
                <a:ea typeface="Jost" pitchFamily="2" charset="0"/>
              </a:rPr>
              <a:t>Fragen?</a:t>
            </a:r>
            <a:br>
              <a:rPr lang="de-DE" dirty="0">
                <a:latin typeface="Jost" pitchFamily="2" charset="0"/>
                <a:ea typeface="Jost" pitchFamily="2" charset="0"/>
              </a:rPr>
            </a:br>
            <a:br>
              <a:rPr lang="de-DE" dirty="0">
                <a:latin typeface="Jost" pitchFamily="2" charset="0"/>
                <a:ea typeface="Jost" pitchFamily="2" charset="0"/>
              </a:rPr>
            </a:br>
            <a:r>
              <a:rPr lang="de-DE" dirty="0">
                <a:latin typeface="Jost" pitchFamily="2" charset="0"/>
                <a:ea typeface="Jost" pitchFamily="2" charset="0"/>
              </a:rPr>
              <a:t>Sonstiges – eure Themen</a:t>
            </a:r>
          </a:p>
        </p:txBody>
      </p:sp>
    </p:spTree>
    <p:extLst>
      <p:ext uri="{BB962C8B-B14F-4D97-AF65-F5344CB8AC3E}">
        <p14:creationId xmlns:p14="http://schemas.microsoft.com/office/powerpoint/2010/main" val="11902624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lnSpcReduction="10000"/>
          </a:bodyPr>
          <a:lstStyle/>
          <a:p>
            <a:r>
              <a:rPr lang="de-DE" sz="2300" dirty="0">
                <a:solidFill>
                  <a:srgbClr val="00B050"/>
                </a:solidFill>
                <a:latin typeface="Jost"/>
              </a:rPr>
              <a:t>Nicht-Antreten am letzten Spieltag ist aus Fairnessgründen ein No-Go</a:t>
            </a:r>
          </a:p>
          <a:p>
            <a:endParaRPr lang="de-DE" sz="2300" dirty="0">
              <a:solidFill>
                <a:srgbClr val="00B050"/>
              </a:solidFill>
              <a:latin typeface="Jost"/>
            </a:endParaRPr>
          </a:p>
          <a:p>
            <a:r>
              <a:rPr lang="de-DE" sz="2300" dirty="0">
                <a:solidFill>
                  <a:srgbClr val="00B050"/>
                </a:solidFill>
                <a:latin typeface="Jost"/>
              </a:rPr>
              <a:t>Jugend-Oberliga über ganz BW: in Quali unglücklich und für unseren Bezirk nicht glücklich, da weite Fahrt eine große Hemmschwelle darstellt</a:t>
            </a:r>
          </a:p>
          <a:p>
            <a:pPr lvl="1"/>
            <a:r>
              <a:rPr lang="de-DE" sz="1900" dirty="0">
                <a:solidFill>
                  <a:schemeClr val="accent6">
                    <a:lumMod val="75000"/>
                  </a:schemeClr>
                </a:solidFill>
                <a:latin typeface="Jost"/>
              </a:rPr>
              <a:t>Eine einmalige Fahrt in einer Qualifikation sollte keine Hemmschwelle darstellen – das Thema Quali (vor allem für die OL) wird aber auch im VAST nochmal nach den Erfahrungen aus diesem Jahr überarbeitet – ggf. erfolgt eine Umstellung weg von der reinen Leistungsorientierung</a:t>
            </a:r>
          </a:p>
          <a:p>
            <a:pPr lvl="1"/>
            <a:endParaRPr lang="de-DE" sz="1900" dirty="0">
              <a:solidFill>
                <a:schemeClr val="accent6">
                  <a:lumMod val="75000"/>
                </a:schemeClr>
              </a:solidFill>
              <a:latin typeface="Jost"/>
            </a:endParaRPr>
          </a:p>
          <a:p>
            <a:r>
              <a:rPr lang="de-DE" sz="2300" dirty="0">
                <a:solidFill>
                  <a:schemeClr val="accent6">
                    <a:lumMod val="75000"/>
                  </a:schemeClr>
                </a:solidFill>
                <a:latin typeface="Jost"/>
              </a:rPr>
              <a:t>Die erteilten Doppelspielrechte für Erwachsenenmannschaften bleiben bei der Übernahme der Spielrechte ins neue System erhalten und müssen nicht neu beantragt werden! Ebenso die Eintragungen für Vertragsspieler, deren Vertrag über den 30.06. hinausgeht.</a:t>
            </a:r>
          </a:p>
        </p:txBody>
      </p:sp>
      <p:sp>
        <p:nvSpPr>
          <p:cNvPr id="4" name="Foliennummernplatzhalter 3"/>
          <p:cNvSpPr>
            <a:spLocks noGrp="1"/>
          </p:cNvSpPr>
          <p:nvPr>
            <p:ph type="sldNum" sz="quarter" idx="12"/>
          </p:nvPr>
        </p:nvSpPr>
        <p:spPr/>
        <p:txBody>
          <a:bodyPr/>
          <a:lstStyle/>
          <a:p>
            <a:fld id="{B8379B24-C003-4717-95E6-BFE1C43833FA}" type="slidenum">
              <a:rPr lang="de-DE" smtClean="0"/>
              <a:t>54</a:t>
            </a:fld>
            <a:endParaRPr lang="de-DE"/>
          </a:p>
        </p:txBody>
      </p:sp>
      <p:sp>
        <p:nvSpPr>
          <p:cNvPr id="2" name="Titel 1">
            <a:extLst>
              <a:ext uri="{FF2B5EF4-FFF2-40B4-BE49-F238E27FC236}">
                <a16:creationId xmlns:a16="http://schemas.microsoft.com/office/drawing/2014/main" id="{70DCFB00-679D-B62A-F04C-9364BC987276}"/>
              </a:ext>
            </a:extLst>
          </p:cNvPr>
          <p:cNvSpPr>
            <a:spLocks noGrp="1"/>
          </p:cNvSpPr>
          <p:nvPr>
            <p:ph type="title"/>
          </p:nvPr>
        </p:nvSpPr>
        <p:spPr>
          <a:xfrm>
            <a:off x="838200" y="365125"/>
            <a:ext cx="10515600" cy="785249"/>
          </a:xfrm>
        </p:spPr>
        <p:txBody>
          <a:bodyPr/>
          <a:lstStyle/>
          <a:p>
            <a:r>
              <a:rPr lang="de-DE" dirty="0">
                <a:solidFill>
                  <a:srgbClr val="00B050"/>
                </a:solidFill>
                <a:latin typeface="Jost" pitchFamily="2" charset="0"/>
                <a:ea typeface="Jost" pitchFamily="2" charset="0"/>
              </a:rPr>
              <a:t>Sonstiges</a:t>
            </a:r>
          </a:p>
        </p:txBody>
      </p:sp>
    </p:spTree>
    <p:extLst>
      <p:ext uri="{BB962C8B-B14F-4D97-AF65-F5344CB8AC3E}">
        <p14:creationId xmlns:p14="http://schemas.microsoft.com/office/powerpoint/2010/main" val="1923358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79769-8702-122E-BC6A-6D02E69CF78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07B8EA5-08D1-9F1A-F7B6-E07FC95095C9}"/>
              </a:ext>
            </a:extLst>
          </p:cNvPr>
          <p:cNvSpPr>
            <a:spLocks noGrp="1"/>
          </p:cNvSpPr>
          <p:nvPr>
            <p:ph type="ctrTitle"/>
          </p:nvPr>
        </p:nvSpPr>
        <p:spPr>
          <a:xfrm>
            <a:off x="1524000" y="1122362"/>
            <a:ext cx="9144000" cy="3370979"/>
          </a:xfrm>
        </p:spPr>
        <p:txBody>
          <a:bodyPr>
            <a:normAutofit/>
          </a:bodyPr>
          <a:lstStyle/>
          <a:p>
            <a:r>
              <a:rPr lang="de-DE" dirty="0">
                <a:latin typeface="Jost" pitchFamily="2" charset="0"/>
                <a:ea typeface="Jost" pitchFamily="2" charset="0"/>
              </a:rPr>
              <a:t>Auf eine gute Runde!</a:t>
            </a:r>
            <a:br>
              <a:rPr lang="de-DE" dirty="0">
                <a:latin typeface="Jost" pitchFamily="2" charset="0"/>
                <a:ea typeface="Jost" pitchFamily="2" charset="0"/>
              </a:rPr>
            </a:br>
            <a:br>
              <a:rPr lang="de-DE" dirty="0">
                <a:latin typeface="Jost" pitchFamily="2" charset="0"/>
                <a:ea typeface="Jost" pitchFamily="2" charset="0"/>
              </a:rPr>
            </a:br>
            <a:r>
              <a:rPr lang="de-DE" dirty="0">
                <a:latin typeface="Jost" pitchFamily="2" charset="0"/>
                <a:ea typeface="Jost" pitchFamily="2" charset="0"/>
              </a:rPr>
              <a:t>Viel Erfolg</a:t>
            </a:r>
          </a:p>
        </p:txBody>
      </p:sp>
    </p:spTree>
    <p:extLst>
      <p:ext uri="{BB962C8B-B14F-4D97-AF65-F5344CB8AC3E}">
        <p14:creationId xmlns:p14="http://schemas.microsoft.com/office/powerpoint/2010/main" val="237546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B3C05-F132-A1F7-67C4-FA8D2247325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19D8ED6-7FC0-3C88-E5C0-F76D68B7068A}"/>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Kommunikation</a:t>
            </a:r>
          </a:p>
        </p:txBody>
      </p:sp>
      <p:sp>
        <p:nvSpPr>
          <p:cNvPr id="3" name="Inhaltsplatzhalter 2">
            <a:extLst>
              <a:ext uri="{FF2B5EF4-FFF2-40B4-BE49-F238E27FC236}">
                <a16:creationId xmlns:a16="http://schemas.microsoft.com/office/drawing/2014/main" id="{165D3193-FBF6-120E-69E3-0A11D547D076}"/>
              </a:ext>
            </a:extLst>
          </p:cNvPr>
          <p:cNvSpPr>
            <a:spLocks noGrp="1"/>
          </p:cNvSpPr>
          <p:nvPr>
            <p:ph idx="1"/>
          </p:nvPr>
        </p:nvSpPr>
        <p:spPr>
          <a:xfrm>
            <a:off x="838200" y="1474839"/>
            <a:ext cx="10515600" cy="4702124"/>
          </a:xfrm>
        </p:spPr>
        <p:txBody>
          <a:bodyPr>
            <a:normAutofit fontScale="92500" lnSpcReduction="10000"/>
          </a:bodyPr>
          <a:lstStyle/>
          <a:p>
            <a:r>
              <a:rPr lang="de-DE" dirty="0">
                <a:latin typeface="Jost" pitchFamily="2" charset="0"/>
                <a:ea typeface="Jost" pitchFamily="2" charset="0"/>
              </a:rPr>
              <a:t>Ab jetzt gibt es einen WhatsApp-Kanal des Bezirks RN</a:t>
            </a:r>
          </a:p>
          <a:p>
            <a:endParaRPr lang="de-DE" dirty="0">
              <a:latin typeface="Jost" pitchFamily="2" charset="0"/>
              <a:ea typeface="Jost" pitchFamily="2" charset="0"/>
            </a:endParaRPr>
          </a:p>
          <a:p>
            <a:pPr marL="0" indent="0" algn="ctr">
              <a:buNone/>
            </a:pPr>
            <a:r>
              <a:rPr lang="de-DE" b="1" dirty="0">
                <a:solidFill>
                  <a:srgbClr val="0070C0"/>
                </a:solidFill>
                <a:latin typeface="Jost" pitchFamily="2" charset="0"/>
                <a:ea typeface="Jost" pitchFamily="2" charset="0"/>
              </a:rPr>
              <a:t>BWHV Bezirk Rhein-Neckar</a:t>
            </a:r>
          </a:p>
          <a:p>
            <a:pPr marL="0" indent="0" algn="ctr">
              <a:buNone/>
            </a:pPr>
            <a:r>
              <a:rPr lang="de-DE" b="1" dirty="0">
                <a:solidFill>
                  <a:srgbClr val="0070C0"/>
                </a:solidFill>
                <a:latin typeface="Jost" pitchFamily="2" charset="0"/>
                <a:ea typeface="Jost" pitchFamily="2" charset="0"/>
              </a:rPr>
              <a:t>https://whatsapp.com/channel/0029VbBI2bk6RGJF4R7U253G</a:t>
            </a:r>
          </a:p>
          <a:p>
            <a:endParaRPr lang="de-DE" dirty="0">
              <a:latin typeface="Jost" pitchFamily="2" charset="0"/>
              <a:ea typeface="Jost" pitchFamily="2" charset="0"/>
            </a:endParaRPr>
          </a:p>
          <a:p>
            <a:r>
              <a:rPr lang="de-DE" dirty="0">
                <a:latin typeface="Jost" pitchFamily="2" charset="0"/>
                <a:ea typeface="Jost" pitchFamily="2" charset="0"/>
              </a:rPr>
              <a:t>Hier werden Kurz-Infos verteilt, dass bestimmte Sachen veröffentlicht wurden. Es erfolgt KEINE Bereitstellung von Dateien o.ä. Das läuft alles weiter via Mail an die Abteilungsleiter.</a:t>
            </a:r>
          </a:p>
          <a:p>
            <a:endParaRPr lang="de-DE" dirty="0">
              <a:latin typeface="Jost" pitchFamily="2" charset="0"/>
              <a:ea typeface="Jost" pitchFamily="2" charset="0"/>
            </a:endParaRPr>
          </a:p>
          <a:p>
            <a:r>
              <a:rPr lang="de-DE" dirty="0">
                <a:latin typeface="Jost" pitchFamily="2" charset="0"/>
                <a:ea typeface="Jost" pitchFamily="2" charset="0"/>
              </a:rPr>
              <a:t>Bitte helft mir, diesen bekannt zu machen! Trainer, Eltern, Spieler, Pressewarte, … – wer auch immer will</a:t>
            </a:r>
          </a:p>
        </p:txBody>
      </p:sp>
      <p:sp>
        <p:nvSpPr>
          <p:cNvPr id="4" name="Foliennummernplatzhalter 3">
            <a:extLst>
              <a:ext uri="{FF2B5EF4-FFF2-40B4-BE49-F238E27FC236}">
                <a16:creationId xmlns:a16="http://schemas.microsoft.com/office/drawing/2014/main" id="{93BB55F5-AB94-F5E9-2A0C-1D137B8A15ED}"/>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6</a:t>
            </a:fld>
            <a:endParaRPr lang="de-DE" dirty="0">
              <a:latin typeface="Jost" pitchFamily="2" charset="0"/>
              <a:ea typeface="Jost" pitchFamily="2" charset="0"/>
            </a:endParaRPr>
          </a:p>
        </p:txBody>
      </p:sp>
    </p:spTree>
    <p:extLst>
      <p:ext uri="{BB962C8B-B14F-4D97-AF65-F5344CB8AC3E}">
        <p14:creationId xmlns:p14="http://schemas.microsoft.com/office/powerpoint/2010/main" val="205547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9F9C1-135B-893B-D209-7F1885E927E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0C9DD79-2F9C-6F7D-8625-1EEEA9F184EC}"/>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Rückblick Qualis</a:t>
            </a:r>
          </a:p>
        </p:txBody>
      </p:sp>
      <p:sp>
        <p:nvSpPr>
          <p:cNvPr id="3" name="Inhaltsplatzhalter 2">
            <a:extLst>
              <a:ext uri="{FF2B5EF4-FFF2-40B4-BE49-F238E27FC236}">
                <a16:creationId xmlns:a16="http://schemas.microsoft.com/office/drawing/2014/main" id="{BE65A90E-DB07-4071-47DC-0E9EF6307DED}"/>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Größtes Problem war auch hier die Kommunikation</a:t>
            </a:r>
          </a:p>
          <a:p>
            <a:endParaRPr lang="de-DE" dirty="0">
              <a:latin typeface="Jost" pitchFamily="2" charset="0"/>
              <a:ea typeface="Jost" pitchFamily="2" charset="0"/>
            </a:endParaRPr>
          </a:p>
          <a:p>
            <a:pPr lvl="1"/>
            <a:r>
              <a:rPr lang="de-DE" dirty="0">
                <a:latin typeface="Jost" pitchFamily="2" charset="0"/>
                <a:ea typeface="Jost" pitchFamily="2" charset="0"/>
              </a:rPr>
              <a:t>Viele Trainer wussten nicht, was die eigene Mannschaft gemeldet hatte</a:t>
            </a:r>
          </a:p>
          <a:p>
            <a:pPr lvl="1"/>
            <a:r>
              <a:rPr lang="de-DE" dirty="0">
                <a:latin typeface="Jost" pitchFamily="2" charset="0"/>
                <a:ea typeface="Jost" pitchFamily="2" charset="0"/>
              </a:rPr>
              <a:t>Es war nicht bekannt, dass es eine Verbandsqualifikation gibt</a:t>
            </a:r>
          </a:p>
          <a:p>
            <a:pPr lvl="1"/>
            <a:r>
              <a:rPr lang="de-DE" dirty="0">
                <a:latin typeface="Jost" pitchFamily="2" charset="0"/>
                <a:ea typeface="Jost" pitchFamily="2" charset="0"/>
              </a:rPr>
              <a:t>Die </a:t>
            </a:r>
            <a:r>
              <a:rPr lang="de-DE" dirty="0" err="1">
                <a:latin typeface="Jost" pitchFamily="2" charset="0"/>
                <a:ea typeface="Jost" pitchFamily="2" charset="0"/>
              </a:rPr>
              <a:t>Dfbs</a:t>
            </a:r>
            <a:r>
              <a:rPr lang="de-DE" dirty="0">
                <a:latin typeface="Jost" pitchFamily="2" charset="0"/>
                <a:ea typeface="Jost" pitchFamily="2" charset="0"/>
              </a:rPr>
              <a:t> wurden nicht gelesen</a:t>
            </a:r>
          </a:p>
          <a:p>
            <a:pPr lvl="2"/>
            <a:r>
              <a:rPr lang="de-DE" dirty="0">
                <a:latin typeface="Jost" pitchFamily="2" charset="0"/>
                <a:ea typeface="Jost" pitchFamily="2" charset="0"/>
              </a:rPr>
              <a:t>Teilweise wurden Spielzeiten verändert</a:t>
            </a:r>
          </a:p>
          <a:p>
            <a:pPr lvl="2"/>
            <a:r>
              <a:rPr lang="de-DE" dirty="0">
                <a:latin typeface="Jost" pitchFamily="2" charset="0"/>
                <a:ea typeface="Jost" pitchFamily="2" charset="0"/>
              </a:rPr>
              <a:t>Der Modus bei Entscheidungsspielen war nicht bekannt</a:t>
            </a:r>
          </a:p>
          <a:p>
            <a:pPr lvl="2"/>
            <a:r>
              <a:rPr lang="de-DE" dirty="0">
                <a:latin typeface="Jost" pitchFamily="2" charset="0"/>
                <a:ea typeface="Jost" pitchFamily="2" charset="0"/>
              </a:rPr>
              <a:t>wer sich für was qualifiziert war nicht bekannt</a:t>
            </a:r>
          </a:p>
          <a:p>
            <a:pPr lvl="2"/>
            <a:r>
              <a:rPr lang="de-DE" dirty="0">
                <a:latin typeface="Jost" pitchFamily="2" charset="0"/>
                <a:ea typeface="Jost" pitchFamily="2" charset="0"/>
              </a:rPr>
              <a:t>Anspiel, Z/S-Regelung war nicht bekannt</a:t>
            </a:r>
          </a:p>
          <a:p>
            <a:pPr lvl="2"/>
            <a:r>
              <a:rPr lang="de-DE" dirty="0">
                <a:latin typeface="Jost" pitchFamily="2" charset="0"/>
                <a:ea typeface="Jost" pitchFamily="2" charset="0"/>
              </a:rPr>
              <a:t>….</a:t>
            </a:r>
          </a:p>
        </p:txBody>
      </p:sp>
      <p:sp>
        <p:nvSpPr>
          <p:cNvPr id="4" name="Foliennummernplatzhalter 3">
            <a:extLst>
              <a:ext uri="{FF2B5EF4-FFF2-40B4-BE49-F238E27FC236}">
                <a16:creationId xmlns:a16="http://schemas.microsoft.com/office/drawing/2014/main" id="{08FD85F1-67E3-5034-385E-2A6EE0B32830}"/>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7</a:t>
            </a:fld>
            <a:endParaRPr lang="de-DE" dirty="0">
              <a:latin typeface="Jost" pitchFamily="2" charset="0"/>
              <a:ea typeface="Jost" pitchFamily="2" charset="0"/>
            </a:endParaRPr>
          </a:p>
        </p:txBody>
      </p:sp>
    </p:spTree>
    <p:extLst>
      <p:ext uri="{BB962C8B-B14F-4D97-AF65-F5344CB8AC3E}">
        <p14:creationId xmlns:p14="http://schemas.microsoft.com/office/powerpoint/2010/main" val="180975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DF9F3-A119-CC11-D264-140502626AA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6CC1BF9-B6B7-4768-1061-DB7CD5C5289F}"/>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Rückblick Qualis</a:t>
            </a:r>
          </a:p>
        </p:txBody>
      </p:sp>
      <p:sp>
        <p:nvSpPr>
          <p:cNvPr id="3" name="Inhaltsplatzhalter 2">
            <a:extLst>
              <a:ext uri="{FF2B5EF4-FFF2-40B4-BE49-F238E27FC236}">
                <a16:creationId xmlns:a16="http://schemas.microsoft.com/office/drawing/2014/main" id="{90486010-F0D1-CDBB-A65F-A7CC6AA52206}"/>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Regionalliga und Oberliga</a:t>
            </a:r>
          </a:p>
          <a:p>
            <a:endParaRPr lang="de-DE" dirty="0">
              <a:latin typeface="Jost" pitchFamily="2" charset="0"/>
              <a:ea typeface="Jost" pitchFamily="2" charset="0"/>
            </a:endParaRPr>
          </a:p>
          <a:p>
            <a:pPr lvl="1"/>
            <a:r>
              <a:rPr lang="de-DE" dirty="0">
                <a:latin typeface="Jost" pitchFamily="2" charset="0"/>
                <a:ea typeface="Jost" pitchFamily="2" charset="0"/>
              </a:rPr>
              <a:t>Beide Spielklassen sind leistungsorientiert!</a:t>
            </a:r>
          </a:p>
          <a:p>
            <a:pPr lvl="1"/>
            <a:r>
              <a:rPr lang="de-DE" dirty="0">
                <a:latin typeface="Jost" pitchFamily="2" charset="0"/>
                <a:ea typeface="Jost" pitchFamily="2" charset="0"/>
              </a:rPr>
              <a:t>Die Qualifikation läuft unabhängig von regionalen Gesichtspunkten.</a:t>
            </a:r>
          </a:p>
          <a:p>
            <a:pPr lvl="1"/>
            <a:r>
              <a:rPr lang="de-DE" dirty="0">
                <a:latin typeface="Jost" pitchFamily="2" charset="0"/>
                <a:ea typeface="Jost" pitchFamily="2" charset="0"/>
              </a:rPr>
              <a:t>Erst NACH der Qualifikation erfolgt bei den Oberligen die regionale Einteilung.</a:t>
            </a:r>
          </a:p>
          <a:p>
            <a:pPr lvl="1"/>
            <a:r>
              <a:rPr lang="de-DE" dirty="0">
                <a:latin typeface="Jost" pitchFamily="2" charset="0"/>
                <a:ea typeface="Jost" pitchFamily="2" charset="0"/>
              </a:rPr>
              <a:t>Bei der Anzahl der Quali-Plätze auf Verbandsebene wird der Größe der Bezirke Rechnung getragen.</a:t>
            </a:r>
          </a:p>
          <a:p>
            <a:pPr lvl="1"/>
            <a:r>
              <a:rPr lang="de-DE" dirty="0">
                <a:latin typeface="Jost" pitchFamily="2" charset="0"/>
                <a:ea typeface="Jost" pitchFamily="2" charset="0"/>
              </a:rPr>
              <a:t>Der Bezirk RN hat in 3 von 6 Altersklassen die zur Verfügung stehenden Quali-Plätze NICHT voll in Anspruch genommen.</a:t>
            </a:r>
          </a:p>
        </p:txBody>
      </p:sp>
      <p:sp>
        <p:nvSpPr>
          <p:cNvPr id="4" name="Foliennummernplatzhalter 3">
            <a:extLst>
              <a:ext uri="{FF2B5EF4-FFF2-40B4-BE49-F238E27FC236}">
                <a16:creationId xmlns:a16="http://schemas.microsoft.com/office/drawing/2014/main" id="{354C3100-97A1-C8A6-8E51-6E8CE1B5A044}"/>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8</a:t>
            </a:fld>
            <a:endParaRPr lang="de-DE" dirty="0">
              <a:latin typeface="Jost" pitchFamily="2" charset="0"/>
              <a:ea typeface="Jost" pitchFamily="2" charset="0"/>
            </a:endParaRPr>
          </a:p>
        </p:txBody>
      </p:sp>
    </p:spTree>
    <p:extLst>
      <p:ext uri="{BB962C8B-B14F-4D97-AF65-F5344CB8AC3E}">
        <p14:creationId xmlns:p14="http://schemas.microsoft.com/office/powerpoint/2010/main" val="175911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488C7-5298-D79D-F5AC-CFEB949E6A4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F9DC6F2-A032-861A-1A63-6731395CADA2}"/>
              </a:ext>
            </a:extLst>
          </p:cNvPr>
          <p:cNvSpPr>
            <a:spLocks noGrp="1"/>
          </p:cNvSpPr>
          <p:nvPr>
            <p:ph type="title"/>
          </p:nvPr>
        </p:nvSpPr>
        <p:spPr>
          <a:xfrm>
            <a:off x="838200" y="365125"/>
            <a:ext cx="10515600" cy="785249"/>
          </a:xfrm>
        </p:spPr>
        <p:txBody>
          <a:bodyPr/>
          <a:lstStyle/>
          <a:p>
            <a:r>
              <a:rPr lang="de-DE" dirty="0">
                <a:latin typeface="Jost" pitchFamily="2" charset="0"/>
                <a:ea typeface="Jost" pitchFamily="2" charset="0"/>
              </a:rPr>
              <a:t>Rückblick Qualis</a:t>
            </a:r>
          </a:p>
        </p:txBody>
      </p:sp>
      <p:sp>
        <p:nvSpPr>
          <p:cNvPr id="3" name="Inhaltsplatzhalter 2">
            <a:extLst>
              <a:ext uri="{FF2B5EF4-FFF2-40B4-BE49-F238E27FC236}">
                <a16:creationId xmlns:a16="http://schemas.microsoft.com/office/drawing/2014/main" id="{BF9235DF-B84E-8BDD-1C09-DAFA6D77A8D3}"/>
              </a:ext>
            </a:extLst>
          </p:cNvPr>
          <p:cNvSpPr>
            <a:spLocks noGrp="1"/>
          </p:cNvSpPr>
          <p:nvPr>
            <p:ph idx="1"/>
          </p:nvPr>
        </p:nvSpPr>
        <p:spPr>
          <a:xfrm>
            <a:off x="838200" y="1474839"/>
            <a:ext cx="10515600" cy="4702124"/>
          </a:xfrm>
        </p:spPr>
        <p:txBody>
          <a:bodyPr>
            <a:normAutofit/>
          </a:bodyPr>
          <a:lstStyle/>
          <a:p>
            <a:r>
              <a:rPr lang="de-DE" dirty="0">
                <a:latin typeface="Jost" pitchFamily="2" charset="0"/>
                <a:ea typeface="Jost" pitchFamily="2" charset="0"/>
              </a:rPr>
              <a:t>Ausrichter</a:t>
            </a:r>
          </a:p>
          <a:p>
            <a:endParaRPr lang="de-DE" dirty="0">
              <a:latin typeface="Jost" pitchFamily="2" charset="0"/>
              <a:ea typeface="Jost" pitchFamily="2" charset="0"/>
            </a:endParaRPr>
          </a:p>
          <a:p>
            <a:pPr marL="457200" lvl="1" indent="0">
              <a:buNone/>
            </a:pPr>
            <a:r>
              <a:rPr lang="de-DE" dirty="0">
                <a:latin typeface="Jost" pitchFamily="2" charset="0"/>
                <a:ea typeface="Jost" pitchFamily="2" charset="0"/>
              </a:rPr>
              <a:t>Anzahl Turnier:		62</a:t>
            </a:r>
          </a:p>
          <a:p>
            <a:pPr marL="457200" lvl="1" indent="0">
              <a:buNone/>
            </a:pPr>
            <a:r>
              <a:rPr lang="de-DE" dirty="0">
                <a:latin typeface="Jost" pitchFamily="2" charset="0"/>
                <a:ea typeface="Jost" pitchFamily="2" charset="0"/>
              </a:rPr>
              <a:t>Anzahl Ausrichter:	26</a:t>
            </a:r>
          </a:p>
          <a:p>
            <a:pPr marL="457200" lvl="1" indent="0">
              <a:buNone/>
            </a:pPr>
            <a:r>
              <a:rPr lang="de-DE" dirty="0">
                <a:latin typeface="Jost" pitchFamily="2" charset="0"/>
                <a:ea typeface="Jost" pitchFamily="2" charset="0"/>
              </a:rPr>
              <a:t>Anzahl Vereine:		52</a:t>
            </a:r>
          </a:p>
          <a:p>
            <a:pPr marL="457200" lvl="1" indent="0">
              <a:buNone/>
            </a:pPr>
            <a:endParaRPr lang="de-DE" dirty="0">
              <a:latin typeface="Jost" pitchFamily="2" charset="0"/>
              <a:ea typeface="Jost" pitchFamily="2" charset="0"/>
            </a:endParaRPr>
          </a:p>
          <a:p>
            <a:pPr marL="457200" lvl="1" indent="0">
              <a:buNone/>
            </a:pPr>
            <a:r>
              <a:rPr lang="de-DE" dirty="0">
                <a:latin typeface="Jost" pitchFamily="2" charset="0"/>
                <a:ea typeface="Jost" pitchFamily="2" charset="0"/>
              </a:rPr>
              <a:t>1 Verein mit 5 Turnieren, 4 Vereine mit 4 Turnieren, 7 Vereine mit 3 Turnieren</a:t>
            </a:r>
          </a:p>
          <a:p>
            <a:pPr marL="457200" lvl="1" indent="0">
              <a:buNone/>
            </a:pPr>
            <a:r>
              <a:rPr lang="de-DE" dirty="0">
                <a:latin typeface="Jost" pitchFamily="2" charset="0"/>
                <a:ea typeface="Jost" pitchFamily="2" charset="0"/>
              </a:rPr>
              <a:t>12 Vereine (23%) stemmen 42 (68%) Turniere!</a:t>
            </a:r>
          </a:p>
        </p:txBody>
      </p:sp>
      <p:sp>
        <p:nvSpPr>
          <p:cNvPr id="4" name="Foliennummernplatzhalter 3">
            <a:extLst>
              <a:ext uri="{FF2B5EF4-FFF2-40B4-BE49-F238E27FC236}">
                <a16:creationId xmlns:a16="http://schemas.microsoft.com/office/drawing/2014/main" id="{BA5C88C9-33C1-75DA-2DA3-3CF358D09E96}"/>
              </a:ext>
            </a:extLst>
          </p:cNvPr>
          <p:cNvSpPr>
            <a:spLocks noGrp="1"/>
          </p:cNvSpPr>
          <p:nvPr>
            <p:ph type="sldNum" sz="quarter" idx="12"/>
          </p:nvPr>
        </p:nvSpPr>
        <p:spPr/>
        <p:txBody>
          <a:bodyPr/>
          <a:lstStyle/>
          <a:p>
            <a:fld id="{B8379B24-C003-4717-95E6-BFE1C43833FA}" type="slidenum">
              <a:rPr lang="de-DE" smtClean="0">
                <a:latin typeface="Jost" pitchFamily="2" charset="0"/>
                <a:ea typeface="Jost" pitchFamily="2" charset="0"/>
              </a:rPr>
              <a:t>9</a:t>
            </a:fld>
            <a:endParaRPr lang="de-DE" dirty="0">
              <a:latin typeface="Jost" pitchFamily="2" charset="0"/>
              <a:ea typeface="Jost" pitchFamily="2" charset="0"/>
            </a:endParaRPr>
          </a:p>
        </p:txBody>
      </p:sp>
    </p:spTree>
    <p:extLst>
      <p:ext uri="{BB962C8B-B14F-4D97-AF65-F5344CB8AC3E}">
        <p14:creationId xmlns:p14="http://schemas.microsoft.com/office/powerpoint/2010/main" val="9130687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61f82f0-458e-4f7a-83e4-064c4070978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AC1FEEF74CF864887905238654D2528" ma:contentTypeVersion="8" ma:contentTypeDescription="Ein neues Dokument erstellen." ma:contentTypeScope="" ma:versionID="2afdf4b52bfe6bdc3c77a9a218459975">
  <xsd:schema xmlns:xsd="http://www.w3.org/2001/XMLSchema" xmlns:xs="http://www.w3.org/2001/XMLSchema" xmlns:p="http://schemas.microsoft.com/office/2006/metadata/properties" xmlns:ns3="f61f82f0-458e-4f7a-83e4-064c40709788" xmlns:ns4="69707364-c6de-4e40-9b78-43310d21a409" targetNamespace="http://schemas.microsoft.com/office/2006/metadata/properties" ma:root="true" ma:fieldsID="654857de5ac7cc1ae9e009e87eea46cd" ns3:_="" ns4:_="">
    <xsd:import namespace="f61f82f0-458e-4f7a-83e4-064c40709788"/>
    <xsd:import namespace="69707364-c6de-4e40-9b78-43310d21a409"/>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1f82f0-458e-4f7a-83e4-064c407097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707364-c6de-4e40-9b78-43310d21a409" elementFormDefault="qualified">
    <xsd:import namespace="http://schemas.microsoft.com/office/2006/documentManagement/types"/>
    <xsd:import namespace="http://schemas.microsoft.com/office/infopath/2007/PartnerControls"/>
    <xsd:element name="SharedWithUsers" ma:index="1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Freigegeben für - Details" ma:internalName="SharedWithDetails" ma:readOnly="true">
      <xsd:simpleType>
        <xsd:restriction base="dms:Note">
          <xsd:maxLength value="255"/>
        </xsd:restriction>
      </xsd:simpleType>
    </xsd:element>
    <xsd:element name="SharingHintHash" ma:index="13"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EA875F-DEAA-4D5C-AB83-4714B67C4EF5}">
  <ds:schemaRefs>
    <ds:schemaRef ds:uri="http://schemas.microsoft.com/sharepoint/v3/contenttype/forms"/>
  </ds:schemaRefs>
</ds:datastoreItem>
</file>

<file path=customXml/itemProps2.xml><?xml version="1.0" encoding="utf-8"?>
<ds:datastoreItem xmlns:ds="http://schemas.openxmlformats.org/officeDocument/2006/customXml" ds:itemID="{942F1C1E-D805-4CFC-BC5C-66E265594889}">
  <ds:schemaRefs>
    <ds:schemaRef ds:uri="http://schemas.microsoft.com/office/2006/documentManagement/types"/>
    <ds:schemaRef ds:uri="http://purl.org/dc/elements/1.1/"/>
    <ds:schemaRef ds:uri="f61f82f0-458e-4f7a-83e4-064c40709788"/>
    <ds:schemaRef ds:uri="http://schemas.microsoft.com/office/infopath/2007/PartnerControls"/>
    <ds:schemaRef ds:uri="http://www.w3.org/XML/1998/namespace"/>
    <ds:schemaRef ds:uri="http://schemas.openxmlformats.org/package/2006/metadata/core-properties"/>
    <ds:schemaRef ds:uri="69707364-c6de-4e40-9b78-43310d21a409"/>
    <ds:schemaRef ds:uri="http://purl.org/dc/dcmityp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E4B9730-5845-4FE0-A377-C2242E29F3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1f82f0-458e-4f7a-83e4-064c40709788"/>
    <ds:schemaRef ds:uri="69707364-c6de-4e40-9b78-43310d21a4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3569</Words>
  <Application>Microsoft Office PowerPoint</Application>
  <PresentationFormat>Breitbild</PresentationFormat>
  <Paragraphs>488</Paragraphs>
  <Slides>55</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55</vt:i4>
      </vt:variant>
    </vt:vector>
  </HeadingPairs>
  <TitlesOfParts>
    <vt:vector size="60" baseType="lpstr">
      <vt:lpstr>Aptos</vt:lpstr>
      <vt:lpstr>Aptos Display</vt:lpstr>
      <vt:lpstr>Arial</vt:lpstr>
      <vt:lpstr>Jost</vt:lpstr>
      <vt:lpstr>Office</vt:lpstr>
      <vt:lpstr>Staffelsitzung Bezirk Rhein-Neckar 20.06.2025</vt:lpstr>
      <vt:lpstr>PowerPoint-Präsentation</vt:lpstr>
      <vt:lpstr>Tagesordnung</vt:lpstr>
      <vt:lpstr>PowerPoint-Präsentation</vt:lpstr>
      <vt:lpstr>Kommunikation</vt:lpstr>
      <vt:lpstr>Kommunikation</vt:lpstr>
      <vt:lpstr>Rückblick Qualis</vt:lpstr>
      <vt:lpstr>Rückblick Qualis</vt:lpstr>
      <vt:lpstr>Rückblick Qualis</vt:lpstr>
      <vt:lpstr>Ausblick Qualis</vt:lpstr>
      <vt:lpstr>Qualis</vt:lpstr>
      <vt:lpstr>Minis bis D-Jugend</vt:lpstr>
      <vt:lpstr>D-Jugend</vt:lpstr>
      <vt:lpstr>D-Jugend</vt:lpstr>
      <vt:lpstr>E-Jugend</vt:lpstr>
      <vt:lpstr>E-Jugend</vt:lpstr>
      <vt:lpstr>E-Jugend</vt:lpstr>
      <vt:lpstr>E-Jugend - ABR</vt:lpstr>
      <vt:lpstr>E-Jugend - ABR</vt:lpstr>
      <vt:lpstr>E-Jugend - ABR</vt:lpstr>
      <vt:lpstr>E-Jugend – ABR - FuNino</vt:lpstr>
      <vt:lpstr>E-Jugend – ABR - FuNino</vt:lpstr>
      <vt:lpstr>E-Jugend</vt:lpstr>
      <vt:lpstr>E-Jugend</vt:lpstr>
      <vt:lpstr>E-Jugend</vt:lpstr>
      <vt:lpstr>E-Jugend</vt:lpstr>
      <vt:lpstr>E-Jugend</vt:lpstr>
      <vt:lpstr>E-Jugend - Talentiade</vt:lpstr>
      <vt:lpstr>E-Jugend - Talentiade</vt:lpstr>
      <vt:lpstr>E-Jugend - Talentiade</vt:lpstr>
      <vt:lpstr>F-Jugend</vt:lpstr>
      <vt:lpstr>F-Jugend</vt:lpstr>
      <vt:lpstr>F-Jugend</vt:lpstr>
      <vt:lpstr>F-Jugend – Aufsetzerhandball</vt:lpstr>
      <vt:lpstr>F-Jugend – Aufsetzerhanball</vt:lpstr>
      <vt:lpstr>Minis</vt:lpstr>
      <vt:lpstr>Minis</vt:lpstr>
      <vt:lpstr>Spielplanung</vt:lpstr>
      <vt:lpstr>Spielplanung</vt:lpstr>
      <vt:lpstr>Spielplanung</vt:lpstr>
      <vt:lpstr>Spielplanung</vt:lpstr>
      <vt:lpstr>Spielplanung</vt:lpstr>
      <vt:lpstr>Regeländerungen</vt:lpstr>
      <vt:lpstr>Regeländerungen</vt:lpstr>
      <vt:lpstr>Regeländerungen</vt:lpstr>
      <vt:lpstr>Regeländerungen</vt:lpstr>
      <vt:lpstr>Alias</vt:lpstr>
      <vt:lpstr>Schiedsrichter 25/26</vt:lpstr>
      <vt:lpstr>Meldungen und Spielklassen</vt:lpstr>
      <vt:lpstr>Meldungen und Spielklassen</vt:lpstr>
      <vt:lpstr>Meldungen und Spielklassen</vt:lpstr>
      <vt:lpstr>Info aus der Sitzung am 21.06.</vt:lpstr>
      <vt:lpstr>Fragen?  Sonstiges – eure Themen</vt:lpstr>
      <vt:lpstr>Sonstiges</vt:lpstr>
      <vt:lpstr>Auf eine gute Runde!  Viel Erfolg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Staffelsitzung Bezirk Rhein-Neckar 20.06.2025</dc:title>
  <dc:creator>Bezirk RNT - Spieltechnik - Karolin Fath</dc:creator>
  <cp:lastModifiedBy>Bezirk RNT - Spieltechnik - Karolin Fath</cp:lastModifiedBy>
  <cp:revision>83</cp:revision>
  <dcterms:created xsi:type="dcterms:W3CDTF">2025-06-09T08:20:17Z</dcterms:created>
  <dcterms:modified xsi:type="dcterms:W3CDTF">2025-06-23T18:35:15Z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0x010100BAC1FEEF74CF864887905238654D2528</vt:lpwstr>
  </property>
</Properties>
</file>